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tags+xml" PartName="/ppt/tags/tag13.xml"/>
  <Override ContentType="application/vnd.openxmlformats-officedocument.presentationml.tags+xml" PartName="/ppt/tags/tag39.xml"/>
  <Override ContentType="application/vnd.openxmlformats-officedocument.presentationml.tags+xml" PartName="/ppt/tags/tag64.xml"/>
  <Override ContentType="application/vnd.openxmlformats-officedocument.presentationml.tags+xml" PartName="/ppt/tags/tag21.xml"/>
  <Override ContentType="application/vnd.openxmlformats-officedocument.presentationml.tags+xml" PartName="/ppt/tags/tag4.xml"/>
  <Override ContentType="application/vnd.openxmlformats-officedocument.presentationml.tags+xml" PartName="/ppt/tags/tag30.xml"/>
  <Override ContentType="application/vnd.openxmlformats-officedocument.presentationml.tags+xml" PartName="/ppt/tags/tag47.xml"/>
  <Override ContentType="application/vnd.openxmlformats-officedocument.presentationml.tags+xml" PartName="/ppt/tags/tag56.xml"/>
  <Override ContentType="application/vnd.openxmlformats-officedocument.presentationml.tags+xml" PartName="/ppt/tags/tag38.xml"/>
  <Override ContentType="application/vnd.openxmlformats-officedocument.presentationml.tags+xml" PartName="/ppt/tags/tag63.xml"/>
  <Override ContentType="application/vnd.openxmlformats-officedocument.presentationml.tags+xml" PartName="/ppt/tags/tag20.xml"/>
  <Override ContentType="application/vnd.openxmlformats-officedocument.presentationml.tags+xml" PartName="/ppt/tags/tag5.xml"/>
  <Override ContentType="application/vnd.openxmlformats-officedocument.presentationml.tags+xml" PartName="/ppt/tags/tag29.xml"/>
  <Override ContentType="application/vnd.openxmlformats-officedocument.presentationml.tags+xml" PartName="/ppt/tags/tag12.xml"/>
  <Override ContentType="application/vnd.openxmlformats-officedocument.presentationml.tags+xml" PartName="/ppt/tags/tag55.xml"/>
  <Override ContentType="application/vnd.openxmlformats-officedocument.presentationml.tags+xml" PartName="/ppt/tags/tag46.xml"/>
  <Override ContentType="application/vnd.openxmlformats-officedocument.presentationml.tags+xml" PartName="/ppt/tags/tag2.xml"/>
  <Override ContentType="application/vnd.openxmlformats-officedocument.presentationml.tags+xml" PartName="/ppt/tags/tag10.xml"/>
  <Override ContentType="application/vnd.openxmlformats-officedocument.presentationml.tags+xml" PartName="/ppt/tags/tag24.xml"/>
  <Override ContentType="application/vnd.openxmlformats-officedocument.presentationml.tags+xml" PartName="/ppt/tags/tag23.xml"/>
  <Override ContentType="application/vnd.openxmlformats-officedocument.presentationml.tags+xml" PartName="/ppt/tags/tag37.xml"/>
  <Override ContentType="application/vnd.openxmlformats-officedocument.presentationml.tags+xml" PartName="/ppt/tags/tag11.xml"/>
  <Override ContentType="application/vnd.openxmlformats-officedocument.presentationml.tags+xml" PartName="/ppt/tags/tag54.xml"/>
  <Override ContentType="application/vnd.openxmlformats-officedocument.presentationml.tags+xml" PartName="/ppt/tags/tag41.xml"/>
  <Override ContentType="application/vnd.openxmlformats-officedocument.presentationml.tags+xml" PartName="/ppt/tags/tag19.xml"/>
  <Override ContentType="application/vnd.openxmlformats-officedocument.presentationml.tags+xml" PartName="/ppt/tags/tag52.xml"/>
  <Override ContentType="application/vnd.openxmlformats-officedocument.presentationml.tags+xml" PartName="/ppt/tags/tag22.xml"/>
  <Override ContentType="application/vnd.openxmlformats-officedocument.presentationml.tags+xml" PartName="/ppt/tags/tag49.xml"/>
  <Override ContentType="application/vnd.openxmlformats-officedocument.presentationml.tags+xml" PartName="/ppt/tags/tag36.xml"/>
  <Override ContentType="application/vnd.openxmlformats-officedocument.presentationml.tags+xml" PartName="/ppt/tags/tag3.xml"/>
  <Override ContentType="application/vnd.openxmlformats-officedocument.presentationml.tags+xml" PartName="/ppt/tags/tag35.xml"/>
  <Override ContentType="application/vnd.openxmlformats-officedocument.presentationml.tags+xml" PartName="/ppt/tags/tag53.xml"/>
  <Override ContentType="application/vnd.openxmlformats-officedocument.presentationml.tags+xml" PartName="/ppt/tags/tag48.xml"/>
  <Override ContentType="application/vnd.openxmlformats-officedocument.presentationml.tags+xml" PartName="/ppt/tags/tag18.xml"/>
  <Override ContentType="application/vnd.openxmlformats-officedocument.presentationml.tags+xml" PartName="/ppt/tags/tag40.xml"/>
  <Override ContentType="application/vnd.openxmlformats-officedocument.presentationml.tags+xml" PartName="/ppt/tags/tag26.xml"/>
  <Override ContentType="application/vnd.openxmlformats-officedocument.presentationml.tags+xml" PartName="/ppt/tags/tag51.xml"/>
  <Override ContentType="application/vnd.openxmlformats-officedocument.presentationml.tags+xml" PartName="/ppt/tags/tag9.xml"/>
  <Override ContentType="application/vnd.openxmlformats-officedocument.presentationml.tags+xml" PartName="/ppt/tags/tag34.xml"/>
  <Override ContentType="application/vnd.openxmlformats-officedocument.presentationml.tags+xml" PartName="/ppt/tags/tag60.xml"/>
  <Override ContentType="application/vnd.openxmlformats-officedocument.presentationml.tags+xml" PartName="/ppt/tags/tag43.xml"/>
  <Override ContentType="application/vnd.openxmlformats-officedocument.presentationml.tags+xml" PartName="/ppt/tags/tag17.xml"/>
  <Override ContentType="application/vnd.openxmlformats-officedocument.presentationml.tags+xml" PartName="/ppt/tags/tag8.xml"/>
  <Override ContentType="application/vnd.openxmlformats-officedocument.presentationml.tags+xml" PartName="/ppt/tags/tag33.xml"/>
  <Override ContentType="application/vnd.openxmlformats-officedocument.presentationml.tags+xml" PartName="/ppt/tags/tag25.xml"/>
  <Override ContentType="application/vnd.openxmlformats-officedocument.presentationml.tags+xml" PartName="/ppt/tags/tag50.xml"/>
  <Override ContentType="application/vnd.openxmlformats-officedocument.presentationml.tags+xml" PartName="/ppt/tags/tag59.xml"/>
  <Override ContentType="application/vnd.openxmlformats-officedocument.presentationml.tags+xml" PartName="/ppt/tags/tag16.xml"/>
  <Override ContentType="application/vnd.openxmlformats-officedocument.presentationml.tags+xml" PartName="/ppt/tags/tag42.xml"/>
  <Override ContentType="application/vnd.openxmlformats-officedocument.presentationml.tags+xml" PartName="/ppt/tags/tag45.xml"/>
  <Override ContentType="application/vnd.openxmlformats-officedocument.presentationml.tags+xml" PartName="/ppt/tags/tag32.xml"/>
  <Override ContentType="application/vnd.openxmlformats-officedocument.presentationml.tags+xml" PartName="/ppt/tags/tag7.xml"/>
  <Override ContentType="application/vnd.openxmlformats-officedocument.presentationml.tags+xml" PartName="/ppt/tags/tag62.xml"/>
  <Override ContentType="application/vnd.openxmlformats-officedocument.presentationml.tags+xml" PartName="/ppt/tags/tag28.xml"/>
  <Override ContentType="application/vnd.openxmlformats-officedocument.presentationml.tags+xml" PartName="/ppt/tags/tag58.xml"/>
  <Override ContentType="application/vnd.openxmlformats-officedocument.presentationml.tags+xml" PartName="/ppt/tags/tag15.xml"/>
  <Override ContentType="application/vnd.openxmlformats-officedocument.presentationml.tags+xml" PartName="/ppt/tags/tag14.xml"/>
  <Override ContentType="application/vnd.openxmlformats-officedocument.presentationml.tags+xml" PartName="/ppt/tags/tag44.xml"/>
  <Override ContentType="application/vnd.openxmlformats-officedocument.presentationml.tags+xml" PartName="/ppt/tags/tag27.xml"/>
  <Override ContentType="application/vnd.openxmlformats-officedocument.presentationml.tags+xml" PartName="/ppt/tags/tag61.xml"/>
  <Override ContentType="application/vnd.openxmlformats-officedocument.presentationml.tags+xml" PartName="/ppt/tags/tag6.xml"/>
  <Override ContentType="application/vnd.openxmlformats-officedocument.presentationml.tags+xml" PartName="/ppt/tags/tag31.xml"/>
  <Override ContentType="application/vnd.openxmlformats-officedocument.presentationml.tags+xml" PartName="/ppt/tags/tag57.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7104050" cy="10234600"/>
  <p:defaultTextStyle>
    <a:defPPr lvl="0">
      <a:defRPr lang="zh-CN"/>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205">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05"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2A48B96-639E-45A3-A0BA-2464DFDB1FAA}" type="datetimeFigureOut">
              <a:rPr lang="zh-CN" altLang="en-US" smtClean="0"/>
              <a:t>2026/2/24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0BF1-F5A4-9774-1D99-02D17538F15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35D5C33-D49C-5879-1228-286838F998C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0CD65A6-AD93-B236-AA7D-040802351AC1}"/>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3230481D-6284-AA56-3F64-ED99B8E33088}"/>
              </a:ext>
            </a:extLst>
          </p:cNvPr>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3592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080000" indent="-1080000">
              <a:lnSpc>
                <a:spcPct val="150000"/>
              </a:lnSpc>
              <a:spcBef>
                <a:spcPts val="1200"/>
              </a:spcBef>
              <a:spcAft>
                <a:spcPts val="1200"/>
              </a:spcAft>
              <a:buNone/>
            </a:pPr>
            <a:r>
              <a:rPr lang="zh-CN" altLang="en-US" b="1" dirty="0">
                <a:solidFill>
                  <a:srgbClr val="92D050"/>
                </a:solidFill>
                <a:latin typeface="仿宋" panose="02010609060101010101" pitchFamily="49" charset="-122"/>
                <a:ea typeface="仿宋" panose="02010609060101010101" pitchFamily="49" charset="-122"/>
                <a:cs typeface="仿宋" panose="02010609060101010101" charset="-122"/>
              </a:rPr>
              <a:t>  </a:t>
            </a:r>
            <a:endParaRPr lang="zh-CN" altLang="en-US" dirty="0">
              <a:solidFill>
                <a:schemeClr val="tx1">
                  <a:lumMod val="95000"/>
                  <a:lumOff val="5000"/>
                </a:schemeClr>
              </a:solidFill>
              <a:latin typeface="仿宋" panose="02010609060101010101" pitchFamily="49" charset="-122"/>
              <a:ea typeface="仿宋" panose="02010609060101010101" pitchFamily="49" charset="-122"/>
              <a:cs typeface="仿宋" panose="02010609060101010101"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23091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BA551-0BB7-6A65-F847-DCB445F4C65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4F0E596-C45C-7806-5A24-ECA06144619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87EAE8-CE69-813B-13FA-C76C0DDF6B49}"/>
              </a:ext>
            </a:extLst>
          </p:cNvPr>
          <p:cNvSpPr>
            <a:spLocks noGrp="1"/>
          </p:cNvSpPr>
          <p:nvPr>
            <p:ph type="body" idx="1"/>
          </p:nvPr>
        </p:nvSpPr>
        <p:spPr/>
        <p:txBody>
          <a:bodyPr/>
          <a:lstStyle/>
          <a:p>
            <a:pPr marL="1080000" indent="-1080000">
              <a:lnSpc>
                <a:spcPct val="150000"/>
              </a:lnSpc>
              <a:spcBef>
                <a:spcPts val="1200"/>
              </a:spcBef>
              <a:spcAft>
                <a:spcPts val="1200"/>
              </a:spcAft>
              <a:buNone/>
            </a:pPr>
            <a:r>
              <a:rPr lang="zh-CN" altLang="en-US" b="1" dirty="0">
                <a:solidFill>
                  <a:srgbClr val="92D050"/>
                </a:solidFill>
                <a:latin typeface="仿宋" panose="02010609060101010101" pitchFamily="49" charset="-122"/>
                <a:ea typeface="仿宋" panose="02010609060101010101" pitchFamily="49" charset="-122"/>
                <a:cs typeface="仿宋" panose="02010609060101010101" charset="-122"/>
              </a:rPr>
              <a:t>  </a:t>
            </a:r>
            <a:endParaRPr lang="zh-CN" altLang="en-US" dirty="0">
              <a:solidFill>
                <a:schemeClr val="tx1">
                  <a:lumMod val="95000"/>
                  <a:lumOff val="5000"/>
                </a:schemeClr>
              </a:solidFill>
              <a:latin typeface="仿宋" panose="02010609060101010101" pitchFamily="49" charset="-122"/>
              <a:ea typeface="仿宋" panose="02010609060101010101" pitchFamily="49" charset="-122"/>
              <a:cs typeface="仿宋" panose="02010609060101010101" charset="-122"/>
            </a:endParaRPr>
          </a:p>
          <a:p>
            <a:endParaRPr lang="zh-CN" altLang="en-US" dirty="0"/>
          </a:p>
        </p:txBody>
      </p:sp>
      <p:sp>
        <p:nvSpPr>
          <p:cNvPr id="4" name="灯片编号占位符 3">
            <a:extLst>
              <a:ext uri="{FF2B5EF4-FFF2-40B4-BE49-F238E27FC236}">
                <a16:creationId xmlns:a16="http://schemas.microsoft.com/office/drawing/2014/main" id="{CB89EB21-5671-3D90-97A0-6565BCC55CC0}"/>
              </a:ext>
            </a:extLst>
          </p:cNvPr>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87018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33D79-DE97-0BA2-5459-B00073FAD5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55B6658-7504-1268-A34C-363FB0A6F4E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2908355-59D8-DE24-9920-166A9B5BF931}"/>
              </a:ext>
            </a:extLst>
          </p:cNvPr>
          <p:cNvSpPr>
            <a:spLocks noGrp="1"/>
          </p:cNvSpPr>
          <p:nvPr>
            <p:ph type="body" idx="1"/>
          </p:nvPr>
        </p:nvSpPr>
        <p:spPr/>
        <p:txBody>
          <a:bodyPr/>
          <a:lstStyle/>
          <a:p>
            <a:pPr marL="1080000" indent="-1080000">
              <a:lnSpc>
                <a:spcPct val="150000"/>
              </a:lnSpc>
              <a:spcBef>
                <a:spcPts val="1200"/>
              </a:spcBef>
              <a:spcAft>
                <a:spcPts val="1200"/>
              </a:spcAft>
              <a:buNone/>
            </a:pPr>
            <a:r>
              <a:rPr lang="zh-CN" altLang="en-US" b="1" dirty="0">
                <a:solidFill>
                  <a:srgbClr val="92D050"/>
                </a:solidFill>
                <a:latin typeface="仿宋" panose="02010609060101010101" pitchFamily="49" charset="-122"/>
                <a:ea typeface="仿宋" panose="02010609060101010101" pitchFamily="49" charset="-122"/>
                <a:cs typeface="仿宋" panose="02010609060101010101" charset="-122"/>
              </a:rPr>
              <a:t>  </a:t>
            </a:r>
            <a:endParaRPr lang="zh-CN" altLang="en-US" dirty="0">
              <a:solidFill>
                <a:schemeClr val="tx1">
                  <a:lumMod val="95000"/>
                  <a:lumOff val="5000"/>
                </a:schemeClr>
              </a:solidFill>
              <a:latin typeface="仿宋" panose="02010609060101010101" pitchFamily="49" charset="-122"/>
              <a:ea typeface="仿宋" panose="02010609060101010101" pitchFamily="49" charset="-122"/>
              <a:cs typeface="仿宋" panose="02010609060101010101" charset="-122"/>
            </a:endParaRPr>
          </a:p>
          <a:p>
            <a:endParaRPr lang="zh-CN" altLang="en-US" dirty="0"/>
          </a:p>
        </p:txBody>
      </p:sp>
      <p:sp>
        <p:nvSpPr>
          <p:cNvPr id="4" name="灯片编号占位符 3">
            <a:extLst>
              <a:ext uri="{FF2B5EF4-FFF2-40B4-BE49-F238E27FC236}">
                <a16:creationId xmlns:a16="http://schemas.microsoft.com/office/drawing/2014/main" id="{D2FA5A5B-DB7B-2651-454D-D299150259B6}"/>
              </a:ext>
            </a:extLst>
          </p:cNvPr>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87567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8A406-F754-88A8-E276-7F4DF645F16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1C7F34-9CD2-0EFB-C0CB-0F7EFE6E497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D4A2DC0-4C81-AC25-FFD5-A6F2A7AF2A6F}"/>
              </a:ext>
            </a:extLst>
          </p:cNvPr>
          <p:cNvSpPr>
            <a:spLocks noGrp="1"/>
          </p:cNvSpPr>
          <p:nvPr>
            <p:ph type="body" idx="1"/>
          </p:nvPr>
        </p:nvSpPr>
        <p:spPr/>
        <p:txBody>
          <a:bodyPr/>
          <a:lstStyle/>
          <a:p>
            <a:pPr marL="1080000" indent="-1080000">
              <a:lnSpc>
                <a:spcPct val="150000"/>
              </a:lnSpc>
              <a:spcBef>
                <a:spcPts val="1200"/>
              </a:spcBef>
              <a:spcAft>
                <a:spcPts val="1200"/>
              </a:spcAft>
              <a:buNone/>
            </a:pPr>
            <a:r>
              <a:rPr lang="zh-CN" altLang="en-US" b="1" dirty="0">
                <a:solidFill>
                  <a:srgbClr val="92D050"/>
                </a:solidFill>
                <a:latin typeface="仿宋" panose="02010609060101010101" pitchFamily="49" charset="-122"/>
                <a:ea typeface="仿宋" panose="02010609060101010101" pitchFamily="49" charset="-122"/>
                <a:cs typeface="仿宋" panose="02010609060101010101" charset="-122"/>
              </a:rPr>
              <a:t>  </a:t>
            </a:r>
            <a:endParaRPr lang="zh-CN" altLang="en-US" dirty="0">
              <a:solidFill>
                <a:schemeClr val="tx1">
                  <a:lumMod val="95000"/>
                  <a:lumOff val="5000"/>
                </a:schemeClr>
              </a:solidFill>
              <a:latin typeface="仿宋" panose="02010609060101010101" pitchFamily="49" charset="-122"/>
              <a:ea typeface="仿宋" panose="02010609060101010101" pitchFamily="49" charset="-122"/>
              <a:cs typeface="仿宋" panose="02010609060101010101" charset="-122"/>
            </a:endParaRPr>
          </a:p>
          <a:p>
            <a:endParaRPr lang="zh-CN" altLang="en-US" dirty="0"/>
          </a:p>
        </p:txBody>
      </p:sp>
      <p:sp>
        <p:nvSpPr>
          <p:cNvPr id="4" name="灯片编号占位符 3">
            <a:extLst>
              <a:ext uri="{FF2B5EF4-FFF2-40B4-BE49-F238E27FC236}">
                <a16:creationId xmlns:a16="http://schemas.microsoft.com/office/drawing/2014/main" id="{A0BFF0D6-F526-BE7C-D9A2-C7B39701C4D7}"/>
              </a:ext>
            </a:extLst>
          </p:cNvPr>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06896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7494-B887-44A8-9456-A91A1CD6AA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87F495A-1A91-CA1E-1349-C764ACD33BE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B1242D4-466D-9E25-49C0-2C86C6CEE862}"/>
              </a:ext>
            </a:extLst>
          </p:cNvPr>
          <p:cNvSpPr>
            <a:spLocks noGrp="1"/>
          </p:cNvSpPr>
          <p:nvPr>
            <p:ph type="body" idx="1"/>
          </p:nvPr>
        </p:nvSpPr>
        <p:spPr/>
        <p:txBody>
          <a:bodyPr/>
          <a:lstStyle/>
          <a:p>
            <a:pPr marL="1080000" indent="-1080000">
              <a:lnSpc>
                <a:spcPct val="150000"/>
              </a:lnSpc>
              <a:spcBef>
                <a:spcPts val="1200"/>
              </a:spcBef>
              <a:spcAft>
                <a:spcPts val="1200"/>
              </a:spcAft>
              <a:buNone/>
            </a:pPr>
            <a:r>
              <a:rPr lang="zh-CN" altLang="en-US" b="1" dirty="0">
                <a:solidFill>
                  <a:srgbClr val="92D050"/>
                </a:solidFill>
                <a:latin typeface="仿宋" panose="02010609060101010101" pitchFamily="49" charset="-122"/>
                <a:ea typeface="仿宋" panose="02010609060101010101" pitchFamily="49" charset="-122"/>
                <a:cs typeface="仿宋" panose="02010609060101010101" charset="-122"/>
              </a:rPr>
              <a:t>  </a:t>
            </a:r>
            <a:endParaRPr lang="zh-CN" altLang="en-US" dirty="0">
              <a:solidFill>
                <a:schemeClr val="tx1">
                  <a:lumMod val="95000"/>
                  <a:lumOff val="5000"/>
                </a:schemeClr>
              </a:solidFill>
              <a:latin typeface="仿宋" panose="02010609060101010101" pitchFamily="49" charset="-122"/>
              <a:ea typeface="仿宋" panose="02010609060101010101" pitchFamily="49" charset="-122"/>
              <a:cs typeface="仿宋" panose="02010609060101010101" charset="-122"/>
            </a:endParaRPr>
          </a:p>
          <a:p>
            <a:endParaRPr lang="zh-CN" altLang="en-US" dirty="0"/>
          </a:p>
        </p:txBody>
      </p:sp>
      <p:sp>
        <p:nvSpPr>
          <p:cNvPr id="4" name="灯片编号占位符 3">
            <a:extLst>
              <a:ext uri="{FF2B5EF4-FFF2-40B4-BE49-F238E27FC236}">
                <a16:creationId xmlns:a16="http://schemas.microsoft.com/office/drawing/2014/main" id="{F19E0370-8A7C-1B51-6E35-F01FC11144CF}"/>
              </a:ext>
            </a:extLst>
          </p:cNvPr>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7557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6CC8-D0BA-434F-25C1-CAC48CF64C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7995C23-2B68-42C9-4A86-70EA8E356AC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02F4876-7EA0-4C40-3074-699F4BF28016}"/>
              </a:ext>
            </a:extLst>
          </p:cNvPr>
          <p:cNvSpPr>
            <a:spLocks noGrp="1"/>
          </p:cNvSpPr>
          <p:nvPr>
            <p:ph type="body" idx="1"/>
          </p:nvPr>
        </p:nvSpPr>
        <p:spPr/>
        <p:txBody>
          <a:bodyPr/>
          <a:lstStyle/>
          <a:p>
            <a:pPr marL="1080000" indent="-1080000">
              <a:lnSpc>
                <a:spcPct val="150000"/>
              </a:lnSpc>
              <a:spcBef>
                <a:spcPts val="1200"/>
              </a:spcBef>
              <a:spcAft>
                <a:spcPts val="1200"/>
              </a:spcAft>
              <a:buNone/>
            </a:pPr>
            <a:r>
              <a:rPr lang="zh-CN" altLang="en-US" b="1" dirty="0">
                <a:solidFill>
                  <a:srgbClr val="92D050"/>
                </a:solidFill>
                <a:latin typeface="仿宋" panose="02010609060101010101" pitchFamily="49" charset="-122"/>
                <a:ea typeface="仿宋" panose="02010609060101010101" pitchFamily="49" charset="-122"/>
                <a:cs typeface="仿宋" panose="02010609060101010101" charset="-122"/>
              </a:rPr>
              <a:t>  </a:t>
            </a:r>
            <a:endParaRPr lang="zh-CN" altLang="en-US" dirty="0">
              <a:solidFill>
                <a:schemeClr val="tx1">
                  <a:lumMod val="95000"/>
                  <a:lumOff val="5000"/>
                </a:schemeClr>
              </a:solidFill>
              <a:latin typeface="仿宋" panose="02010609060101010101" pitchFamily="49" charset="-122"/>
              <a:ea typeface="仿宋" panose="02010609060101010101" pitchFamily="49" charset="-122"/>
              <a:cs typeface="仿宋" panose="02010609060101010101" charset="-122"/>
            </a:endParaRPr>
          </a:p>
          <a:p>
            <a:endParaRPr lang="zh-CN" altLang="en-US" dirty="0"/>
          </a:p>
        </p:txBody>
      </p:sp>
      <p:sp>
        <p:nvSpPr>
          <p:cNvPr id="4" name="灯片编号占位符 3">
            <a:extLst>
              <a:ext uri="{FF2B5EF4-FFF2-40B4-BE49-F238E27FC236}">
                <a16:creationId xmlns:a16="http://schemas.microsoft.com/office/drawing/2014/main" id="{4D25C970-F541-5B7B-18CA-4A677C6377E8}"/>
              </a:ext>
            </a:extLst>
          </p:cNvPr>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095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C9E27-C9D7-EDD6-00A4-3BF2C1ACE90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0D2569-48E1-1C34-6CCB-8F8FAD028CB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A31B167-4508-4471-EA21-BE49E942BE91}"/>
              </a:ext>
            </a:extLst>
          </p:cNvPr>
          <p:cNvSpPr>
            <a:spLocks noGrp="1"/>
          </p:cNvSpPr>
          <p:nvPr>
            <p:ph type="body" idx="1"/>
          </p:nvPr>
        </p:nvSpPr>
        <p:spPr/>
        <p:txBody>
          <a:bodyPr/>
          <a:lstStyle/>
          <a:p>
            <a:pPr marL="1080000" indent="-1080000">
              <a:lnSpc>
                <a:spcPct val="150000"/>
              </a:lnSpc>
              <a:spcBef>
                <a:spcPts val="1200"/>
              </a:spcBef>
              <a:spcAft>
                <a:spcPts val="1200"/>
              </a:spcAft>
              <a:buNone/>
            </a:pPr>
            <a:r>
              <a:rPr lang="zh-CN" altLang="en-US" b="1" dirty="0">
                <a:solidFill>
                  <a:srgbClr val="92D050"/>
                </a:solidFill>
                <a:latin typeface="仿宋" panose="02010609060101010101" pitchFamily="49" charset="-122"/>
                <a:ea typeface="仿宋" panose="02010609060101010101" pitchFamily="49" charset="-122"/>
                <a:cs typeface="仿宋" panose="02010609060101010101" charset="-122"/>
              </a:rPr>
              <a:t>  </a:t>
            </a:r>
            <a:endParaRPr lang="zh-CN" altLang="en-US" dirty="0">
              <a:solidFill>
                <a:schemeClr val="tx1">
                  <a:lumMod val="95000"/>
                  <a:lumOff val="5000"/>
                </a:schemeClr>
              </a:solidFill>
              <a:latin typeface="仿宋" panose="02010609060101010101" pitchFamily="49" charset="-122"/>
              <a:ea typeface="仿宋" panose="02010609060101010101" pitchFamily="49" charset="-122"/>
              <a:cs typeface="仿宋" panose="02010609060101010101" charset="-122"/>
            </a:endParaRPr>
          </a:p>
          <a:p>
            <a:endParaRPr lang="zh-CN" altLang="en-US" dirty="0"/>
          </a:p>
        </p:txBody>
      </p:sp>
      <p:sp>
        <p:nvSpPr>
          <p:cNvPr id="4" name="灯片编号占位符 3">
            <a:extLst>
              <a:ext uri="{FF2B5EF4-FFF2-40B4-BE49-F238E27FC236}">
                <a16:creationId xmlns:a16="http://schemas.microsoft.com/office/drawing/2014/main" id="{764D5F3C-B4C9-ABC9-A5BC-FD0306EC8E1C}"/>
              </a:ext>
            </a:extLst>
          </p:cNvPr>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400281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645822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2026/2/24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4" name="矩形 3"/>
          <p:cNvSpPr/>
          <p:nvPr userDrawn="1"/>
        </p:nvSpPr>
        <p:spPr>
          <a:xfrm>
            <a:off x="1023804" y="838800"/>
            <a:ext cx="9969396" cy="923330"/>
          </a:xfrm>
          <a:prstGeom prst="rect">
            <a:avLst/>
          </a:prstGeom>
          <a:noFill/>
        </p:spPr>
        <p:txBody>
          <a:bodyPr wrap="none" lIns="91440" tIns="45720" rIns="91440" bIns="45720">
            <a:spAutoFit/>
          </a:bodyPr>
          <a:lstStyle/>
          <a:p>
            <a:pPr algn="ctr"/>
            <a:r>
              <a:rPr lang="zh-CN" altLang="en-US" sz="5400" b="1" cap="none" spc="50" dirty="0">
                <a:ln w="0"/>
                <a:solidFill>
                  <a:schemeClr val="bg2"/>
                </a:solidFill>
                <a:effectLst>
                  <a:innerShdw blurRad="63500" dist="50800" dir="13500000">
                    <a:srgbClr val="000000">
                      <a:alpha val="50000"/>
                    </a:srgbClr>
                  </a:innerShdw>
                </a:effectLst>
              </a:rPr>
              <a:t>中国人民大学信息资源管理学院</a:t>
            </a:r>
          </a:p>
        </p:txBody>
      </p:sp>
      <p:sp>
        <p:nvSpPr>
          <p:cNvPr id="5" name="矩形 4"/>
          <p:cNvSpPr/>
          <p:nvPr userDrawn="1"/>
        </p:nvSpPr>
        <p:spPr>
          <a:xfrm>
            <a:off x="847740" y="2321876"/>
            <a:ext cx="9969396" cy="923330"/>
          </a:xfrm>
          <a:prstGeom prst="rect">
            <a:avLst/>
          </a:prstGeom>
          <a:noFill/>
        </p:spPr>
        <p:txBody>
          <a:bodyPr wrap="none" lIns="91440" tIns="45720" rIns="91440" bIns="45720">
            <a:spAutoFit/>
          </a:bodyPr>
          <a:lstStyle/>
          <a:p>
            <a:pPr algn="ctr"/>
            <a:r>
              <a:rPr lang="zh-CN" altLang="en-US" sz="5400" b="1" cap="none" spc="50" dirty="0">
                <a:ln w="0"/>
                <a:solidFill>
                  <a:schemeClr val="bg2"/>
                </a:solidFill>
                <a:effectLst>
                  <a:innerShdw blurRad="63500" dist="50800" dir="13500000">
                    <a:srgbClr val="000000">
                      <a:alpha val="50000"/>
                    </a:srgbClr>
                  </a:innerShdw>
                </a:effectLst>
              </a:rPr>
              <a:t>中国人民大学信息资源管理学院</a:t>
            </a:r>
          </a:p>
        </p:txBody>
      </p:sp>
      <p:sp>
        <p:nvSpPr>
          <p:cNvPr id="6" name="矩形 5"/>
          <p:cNvSpPr/>
          <p:nvPr userDrawn="1"/>
        </p:nvSpPr>
        <p:spPr>
          <a:xfrm>
            <a:off x="847740" y="4369659"/>
            <a:ext cx="9969396" cy="923330"/>
          </a:xfrm>
          <a:prstGeom prst="rect">
            <a:avLst/>
          </a:prstGeom>
          <a:noFill/>
        </p:spPr>
        <p:txBody>
          <a:bodyPr wrap="none" lIns="91440" tIns="45720" rIns="91440" bIns="45720">
            <a:spAutoFit/>
          </a:bodyPr>
          <a:lstStyle/>
          <a:p>
            <a:pPr algn="ctr"/>
            <a:r>
              <a:rPr lang="zh-CN" altLang="en-US" sz="5400" b="1" cap="none" spc="50" dirty="0">
                <a:ln w="0"/>
                <a:solidFill>
                  <a:schemeClr val="bg2"/>
                </a:solidFill>
                <a:effectLst>
                  <a:innerShdw blurRad="63500" dist="50800" dir="13500000">
                    <a:srgbClr val="000000">
                      <a:alpha val="50000"/>
                    </a:srgbClr>
                  </a:innerShdw>
                </a:effectLst>
              </a:rPr>
              <a:t>中国人民大学信息资源管理学院</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2026/2/24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dirty="0"/>
              <a:t>单击此处编辑母版标题样式</a:t>
            </a:r>
          </a:p>
        </p:txBody>
      </p:sp>
      <p:sp>
        <p:nvSpPr>
          <p:cNvPr id="3" name="内容占位符 2"/>
          <p:cNvSpPr>
            <a:spLocks noGrp="1"/>
          </p:cNvSpPr>
          <p:nvPr>
            <p:ph idx="1"/>
            <p:custDataLst>
              <p:tags r:id="rId2"/>
            </p:custDataLst>
          </p:nvPr>
        </p:nvSpPr>
        <p:spPr>
          <a:xfrm>
            <a:off x="538475" y="1452088"/>
            <a:ext cx="10969200" cy="4759200"/>
          </a:xfr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2026/2/24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2026/2/24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2026/2/24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2026/2/24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pic>
        <p:nvPicPr>
          <p:cNvPr id="12" name="图片 11"/>
          <p:cNvPicPr>
            <a:picLocks noChangeAspect="1"/>
          </p:cNvPicPr>
          <p:nvPr userDrawn="1">
            <p:custDataLst>
              <p:tags r:id="rId4"/>
            </p:custDataLst>
          </p:nvPr>
        </p:nvPicPr>
        <p:blipFill>
          <a:blip r:embed="rId6"/>
          <a:stretch>
            <a:fillRect/>
          </a:stretch>
        </p:blipFill>
        <p:spPr>
          <a:xfrm>
            <a:off x="10850543" y="5456880"/>
            <a:ext cx="968397" cy="117432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2026/2/24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2026/2/24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2026/2/24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renm@ruc.edu.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9BFDF015-5BBB-BFA9-F6A6-7D561320F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矩形 25"/>
          <p:cNvSpPr/>
          <p:nvPr/>
        </p:nvSpPr>
        <p:spPr>
          <a:xfrm>
            <a:off x="0" y="-279827"/>
            <a:ext cx="12192000" cy="7137778"/>
          </a:xfrm>
          <a:prstGeom prst="rect">
            <a:avLst/>
          </a:prstGeom>
          <a:gradFill flip="none" rotWithShape="1">
            <a:gsLst>
              <a:gs pos="35000">
                <a:schemeClr val="bg2">
                  <a:lumMod val="90000"/>
                  <a:alpha val="90000"/>
                </a:schemeClr>
              </a:gs>
              <a:gs pos="100000">
                <a:schemeClr val="bg1">
                  <a:alpha val="50000"/>
                </a:schemeClr>
              </a:gs>
            </a:gsLst>
            <a:lin ang="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565507" y="2794261"/>
            <a:ext cx="10823763" cy="2437655"/>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REN Ming</a:t>
            </a:r>
          </a:p>
          <a:p>
            <a:pPr marL="0" marR="0" lvl="0" indent="0" defTabSz="914400" rtl="0" eaLnBrk="1" fontAlgn="auto" latinLnBrk="0" hangingPunct="1">
              <a:lnSpc>
                <a:spcPct val="150000"/>
              </a:lnSpc>
              <a:spcBef>
                <a:spcPts val="0"/>
              </a:spcBef>
              <a:spcAft>
                <a:spcPts val="0"/>
              </a:spcAft>
              <a:buClrTx/>
              <a:buSzTx/>
              <a:buFontTx/>
              <a:buNone/>
              <a:defRPr/>
            </a:pPr>
            <a:r>
              <a:rPr lang="en-US" altLang="zh-CN" sz="20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School of Information Resource Management</a:t>
            </a:r>
          </a:p>
          <a:p>
            <a:pPr marL="0" marR="0" lvl="0" indent="0" defTabSz="914400" rtl="0" eaLnBrk="1" fontAlgn="auto" latinLnBrk="0" hangingPunct="1">
              <a:lnSpc>
                <a:spcPct val="150000"/>
              </a:lnSpc>
              <a:spcBef>
                <a:spcPts val="0"/>
              </a:spcBef>
              <a:spcAft>
                <a:spcPts val="0"/>
              </a:spcAft>
              <a:buClrTx/>
              <a:buSzTx/>
              <a:buFontTx/>
              <a:buNone/>
              <a:defRPr/>
            </a:pPr>
            <a:r>
              <a:rPr lang="en-US" altLang="zh-CN" sz="20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Renmin University of China</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hlinkClick r:id="rId4"/>
              </a:rPr>
              <a:t>renm@ruc.edu.cn</a:t>
            </a:r>
            <a:endParaRPr kumimoji="0" lang="en-US" altLang="zh-CN" sz="20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endParaRPr>
          </a:p>
          <a:p>
            <a:pPr marL="0" marR="0" lvl="0" indent="0" defTabSz="914400" rtl="0" eaLnBrk="1" fontAlgn="auto" latinLnBrk="0" hangingPunct="1">
              <a:lnSpc>
                <a:spcPct val="150000"/>
              </a:lnSpc>
              <a:spcBef>
                <a:spcPts val="0"/>
              </a:spcBef>
              <a:spcAft>
                <a:spcPts val="0"/>
              </a:spcAft>
              <a:buClrTx/>
              <a:buSzTx/>
              <a:buFontTx/>
              <a:buNone/>
              <a:defRPr/>
            </a:pPr>
            <a:r>
              <a:rPr lang="en-US" altLang="zh-CN" sz="20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2026-02-26</a:t>
            </a:r>
            <a:endParaRPr lang="zh-CN" altLang="en-US" sz="20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endParaRPr>
          </a:p>
        </p:txBody>
      </p:sp>
      <p:grpSp>
        <p:nvGrpSpPr>
          <p:cNvPr id="28" name="组合 27"/>
          <p:cNvGrpSpPr/>
          <p:nvPr/>
        </p:nvGrpSpPr>
        <p:grpSpPr>
          <a:xfrm>
            <a:off x="565507" y="1581102"/>
            <a:ext cx="10643267" cy="903825"/>
            <a:chOff x="565507" y="1541539"/>
            <a:chExt cx="9682645" cy="787965"/>
          </a:xfrm>
        </p:grpSpPr>
        <p:sp>
          <p:nvSpPr>
            <p:cNvPr id="29" name="文本框 28"/>
            <p:cNvSpPr txBox="1"/>
            <p:nvPr/>
          </p:nvSpPr>
          <p:spPr>
            <a:xfrm>
              <a:off x="565507" y="1541539"/>
              <a:ext cx="9682645" cy="668293"/>
            </a:xfrm>
            <a:prstGeom prst="rect">
              <a:avLst/>
            </a:prstGeom>
            <a:noFill/>
          </p:spPr>
          <p:txBody>
            <a:bodyPr wrap="square" rtlCol="0">
              <a:spAutoFit/>
            </a:bodyPr>
            <a:lstStyle/>
            <a:p>
              <a:pPr lvl="0">
                <a:lnSpc>
                  <a:spcPct val="120000"/>
                </a:lnSpc>
                <a:defRPr/>
              </a:pPr>
              <a:r>
                <a:rPr kumimoji="0" lang="en-US" altLang="zh-CN" sz="4000" b="1" i="0" u="none" strike="noStrike" kern="1200" cap="none" spc="200" normalizeH="0" baseline="0" noProof="0" dirty="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Data </a:t>
              </a:r>
              <a:r>
                <a:rPr lang="en-US" altLang="zh-CN" sz="4000"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Market in China: Policy &amp; Progress </a:t>
              </a:r>
              <a:endParaRPr kumimoji="0" lang="zh-CN" altLang="en-US" sz="4000" b="1" i="0" u="none" strike="noStrike" kern="1200" cap="none" spc="200" normalizeH="0" baseline="0" noProof="0" dirty="0">
                <a:ln>
                  <a:noFill/>
                </a:ln>
                <a:solidFill>
                  <a:schemeClr val="accent1">
                    <a:lumMod val="75000"/>
                  </a:schemeClr>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30" name="直接连接符 29"/>
            <p:cNvCxnSpPr>
              <a:cxnSpLocks/>
            </p:cNvCxnSpPr>
            <p:nvPr/>
          </p:nvCxnSpPr>
          <p:spPr>
            <a:xfrm>
              <a:off x="597378" y="2329504"/>
              <a:ext cx="3809766"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1" name="矩形 30">
            <a:extLst>
              <a:ext uri="{FF2B5EF4-FFF2-40B4-BE49-F238E27FC236}">
                <a16:creationId xmlns:a16="http://schemas.microsoft.com/office/drawing/2014/main" id="{ABD502EF-99AE-436A-92FF-C72DC33B9BC3}"/>
              </a:ext>
            </a:extLst>
          </p:cNvPr>
          <p:cNvSpPr/>
          <p:nvPr/>
        </p:nvSpPr>
        <p:spPr>
          <a:xfrm>
            <a:off x="0" y="-291402"/>
            <a:ext cx="12192000" cy="643094"/>
          </a:xfrm>
          <a:prstGeom prst="rect">
            <a:avLst/>
          </a:prstGeom>
          <a:solidFill>
            <a:srgbClr val="2D569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黑体" panose="02010609060101010101" pitchFamily="49" charset="-122"/>
              <a:ea typeface="黑体" panose="02010609060101010101" pitchFamily="49" charset="-122"/>
            </a:endParaRPr>
          </a:p>
        </p:txBody>
      </p:sp>
      <p:pic>
        <p:nvPicPr>
          <p:cNvPr id="32" name="图片 31" descr="图片包含 图标&#10;&#10;AI 生成的内容可能不正确。">
            <a:extLst>
              <a:ext uri="{FF2B5EF4-FFF2-40B4-BE49-F238E27FC236}">
                <a16:creationId xmlns:a16="http://schemas.microsoft.com/office/drawing/2014/main" id="{47489A5D-B790-117D-FD8F-9922C400A63C}"/>
              </a:ext>
            </a:extLst>
          </p:cNvPr>
          <p:cNvPicPr>
            <a:picLocks noChangeAspect="1"/>
          </p:cNvPicPr>
          <p:nvPr/>
        </p:nvPicPr>
        <p:blipFill>
          <a:blip r:embed="rId5">
            <a:alphaModFix amt="70000"/>
          </a:blip>
          <a:stretch>
            <a:fillRect/>
          </a:stretch>
        </p:blipFill>
        <p:spPr>
          <a:xfrm>
            <a:off x="4588940" y="-294624"/>
            <a:ext cx="2776896" cy="6467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92145" y="1234224"/>
            <a:ext cx="5120079" cy="147600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a:p>
        </p:txBody>
      </p:sp>
      <p:sp>
        <p:nvSpPr>
          <p:cNvPr id="37" name="矩形 36"/>
          <p:cNvSpPr/>
          <p:nvPr/>
        </p:nvSpPr>
        <p:spPr>
          <a:xfrm>
            <a:off x="792144" y="1240237"/>
            <a:ext cx="45719" cy="1476000"/>
          </a:xfrm>
          <a:prstGeom prst="rect">
            <a:avLst/>
          </a:prstGeom>
          <a:solidFill>
            <a:srgbClr val="2D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a:p>
        </p:txBody>
      </p:sp>
      <p:grpSp>
        <p:nvGrpSpPr>
          <p:cNvPr id="35" name="组合 34"/>
          <p:cNvGrpSpPr/>
          <p:nvPr/>
        </p:nvGrpSpPr>
        <p:grpSpPr>
          <a:xfrm>
            <a:off x="6389679" y="2960206"/>
            <a:ext cx="5120080" cy="1482017"/>
            <a:chOff x="6394391" y="1406787"/>
            <a:chExt cx="5120080" cy="1482017"/>
          </a:xfrm>
        </p:grpSpPr>
        <p:grpSp>
          <p:nvGrpSpPr>
            <p:cNvPr id="36" name="组合 35"/>
            <p:cNvGrpSpPr/>
            <p:nvPr/>
          </p:nvGrpSpPr>
          <p:grpSpPr>
            <a:xfrm>
              <a:off x="6394391" y="1406787"/>
              <a:ext cx="5120080" cy="1482017"/>
              <a:chOff x="6394391" y="1331663"/>
              <a:chExt cx="5342907" cy="1546515"/>
            </a:xfrm>
          </p:grpSpPr>
          <p:sp>
            <p:nvSpPr>
              <p:cNvPr id="42" name="矩形 41"/>
              <p:cNvSpPr/>
              <p:nvPr/>
            </p:nvSpPr>
            <p:spPr>
              <a:xfrm>
                <a:off x="6394392" y="1331663"/>
                <a:ext cx="5342906" cy="154023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矩形 42"/>
              <p:cNvSpPr/>
              <p:nvPr/>
            </p:nvSpPr>
            <p:spPr>
              <a:xfrm>
                <a:off x="6394391" y="1337940"/>
                <a:ext cx="47709" cy="1540238"/>
              </a:xfrm>
              <a:prstGeom prst="rect">
                <a:avLst/>
              </a:prstGeom>
              <a:solidFill>
                <a:srgbClr val="2D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sp>
          <p:nvSpPr>
            <p:cNvPr id="39" name="文本框 38"/>
            <p:cNvSpPr txBox="1"/>
            <p:nvPr/>
          </p:nvSpPr>
          <p:spPr>
            <a:xfrm>
              <a:off x="6641124" y="1542143"/>
              <a:ext cx="502061" cy="261610"/>
            </a:xfrm>
            <a:prstGeom prst="rect">
              <a:avLst/>
            </a:prstGeom>
            <a:noFill/>
          </p:spPr>
          <p:txBody>
            <a:bodyPr wrap="none" rtlCol="0">
              <a:spAutoFit/>
            </a:bodyPr>
            <a:lstStyle/>
            <a:p>
              <a:r>
                <a:rPr kumimoji="1" lang="en-US" altLang="zh-CN" sz="1100" dirty="0">
                  <a:solidFill>
                    <a:srgbClr val="0070C0"/>
                  </a:solidFill>
                  <a:latin typeface="+mn-ea"/>
                </a:rPr>
                <a:t>Data</a:t>
              </a:r>
              <a:endParaRPr kumimoji="1" lang="zh-CN" altLang="en-US" sz="1100" dirty="0">
                <a:solidFill>
                  <a:srgbClr val="0070C0"/>
                </a:solidFill>
                <a:latin typeface="+mn-ea"/>
              </a:endParaRPr>
            </a:p>
          </p:txBody>
        </p:sp>
      </p:grpSp>
      <p:sp>
        <p:nvSpPr>
          <p:cNvPr id="23" name="文本框 22"/>
          <p:cNvSpPr txBox="1"/>
          <p:nvPr/>
        </p:nvSpPr>
        <p:spPr>
          <a:xfrm>
            <a:off x="1055913" y="1346598"/>
            <a:ext cx="1025152" cy="308995"/>
          </a:xfrm>
          <a:prstGeom prst="rect">
            <a:avLst/>
          </a:prstGeom>
          <a:noFill/>
        </p:spPr>
        <p:txBody>
          <a:bodyPr wrap="none" rtlCol="0">
            <a:spAutoFit/>
          </a:bodyPr>
          <a:lstStyle/>
          <a:p>
            <a:pPr>
              <a:lnSpc>
                <a:spcPct val="130000"/>
              </a:lnSpc>
            </a:pPr>
            <a:r>
              <a:rPr kumimoji="1" lang="en-US" altLang="zh-CN" sz="1200" dirty="0">
                <a:solidFill>
                  <a:srgbClr val="0070C0"/>
                </a:solidFill>
                <a:latin typeface="+mn-ea"/>
              </a:rPr>
              <a:t>Technology</a:t>
            </a:r>
            <a:endParaRPr kumimoji="1" lang="zh-CN" altLang="en-US" sz="1200" dirty="0">
              <a:solidFill>
                <a:srgbClr val="0070C0"/>
              </a:solidFill>
              <a:latin typeface="+mn-ea"/>
            </a:endParaRPr>
          </a:p>
        </p:txBody>
      </p:sp>
      <p:sp>
        <p:nvSpPr>
          <p:cNvPr id="34" name="矩形 33"/>
          <p:cNvSpPr/>
          <p:nvPr/>
        </p:nvSpPr>
        <p:spPr>
          <a:xfrm>
            <a:off x="1096860" y="1641384"/>
            <a:ext cx="4580846" cy="903389"/>
          </a:xfrm>
          <a:prstGeom prst="rect">
            <a:avLst/>
          </a:prstGeom>
        </p:spPr>
        <p:txBody>
          <a:bodyPr wrap="square">
            <a:spAutoFit/>
          </a:bodyPr>
          <a:lstStyle/>
          <a:p>
            <a:pPr marL="285750" indent="-28575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Data-related patents over </a:t>
            </a:r>
            <a:r>
              <a:rPr lang="en-US" altLang="zh-CN" sz="1400" b="1" dirty="0">
                <a:latin typeface="Cambria" panose="02040503050406030204" pitchFamily="18" charset="0"/>
                <a:ea typeface="Cambria" panose="02040503050406030204" pitchFamily="18" charset="0"/>
              </a:rPr>
              <a:t>660,000</a:t>
            </a:r>
            <a:r>
              <a:rPr lang="en-US" altLang="zh-CN" sz="1400" dirty="0">
                <a:latin typeface="Cambria" panose="02040503050406030204" pitchFamily="18" charset="0"/>
                <a:ea typeface="Cambria" panose="02040503050406030204" pitchFamily="18" charset="0"/>
              </a:rPr>
              <a:t> nationwide</a:t>
            </a:r>
          </a:p>
          <a:p>
            <a:pPr marL="285750" indent="-28575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AI enterprises surpassing </a:t>
            </a:r>
            <a:r>
              <a:rPr lang="en-US" altLang="zh-CN" sz="1400" b="1" dirty="0">
                <a:latin typeface="Cambria" panose="02040503050406030204" pitchFamily="18" charset="0"/>
                <a:ea typeface="Cambria" panose="02040503050406030204" pitchFamily="18" charset="0"/>
              </a:rPr>
              <a:t>6,000</a:t>
            </a:r>
          </a:p>
          <a:p>
            <a:pPr marL="285750" indent="-28575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AI patents account for </a:t>
            </a:r>
            <a:r>
              <a:rPr lang="en-US" altLang="zh-CN" sz="1400" b="1" dirty="0">
                <a:latin typeface="Cambria" panose="02040503050406030204" pitchFamily="18" charset="0"/>
                <a:ea typeface="Cambria" panose="02040503050406030204" pitchFamily="18" charset="0"/>
              </a:rPr>
              <a:t>60%</a:t>
            </a:r>
            <a:r>
              <a:rPr lang="en-US" altLang="zh-CN" sz="1400" dirty="0">
                <a:latin typeface="Cambria" panose="02040503050406030204" pitchFamily="18" charset="0"/>
                <a:ea typeface="Cambria" panose="02040503050406030204" pitchFamily="18" charset="0"/>
              </a:rPr>
              <a:t> of the global total</a:t>
            </a:r>
            <a:endParaRPr lang="en-US" altLang="zh-CN" b="1" dirty="0">
              <a:solidFill>
                <a:srgbClr val="50C0B9"/>
              </a:solidFill>
              <a:latin typeface="Cambria" panose="02040503050406030204" pitchFamily="18" charset="0"/>
              <a:ea typeface="Cambria" panose="02040503050406030204" pitchFamily="18" charset="0"/>
              <a:cs typeface="Calibri" panose="020F0502020204030204" pitchFamily="34" charset="0"/>
            </a:endParaRPr>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753" y="3451913"/>
            <a:ext cx="504000" cy="504000"/>
          </a:xfrm>
          <a:prstGeom prst="rect">
            <a:avLst/>
          </a:prstGeom>
        </p:spPr>
      </p:pic>
      <p:grpSp>
        <p:nvGrpSpPr>
          <p:cNvPr id="38" name="组合 37">
            <a:extLst>
              <a:ext uri="{FF2B5EF4-FFF2-40B4-BE49-F238E27FC236}">
                <a16:creationId xmlns:a16="http://schemas.microsoft.com/office/drawing/2014/main" id="{3A736B41-47BF-E52F-ADC9-9FB92D5B0667}"/>
              </a:ext>
            </a:extLst>
          </p:cNvPr>
          <p:cNvGrpSpPr/>
          <p:nvPr/>
        </p:nvGrpSpPr>
        <p:grpSpPr>
          <a:xfrm>
            <a:off x="792145" y="2899929"/>
            <a:ext cx="5120080" cy="1868400"/>
            <a:chOff x="6394391" y="1497024"/>
            <a:chExt cx="5120080" cy="1736649"/>
          </a:xfrm>
        </p:grpSpPr>
        <p:grpSp>
          <p:nvGrpSpPr>
            <p:cNvPr id="40" name="组合 39">
              <a:extLst>
                <a:ext uri="{FF2B5EF4-FFF2-40B4-BE49-F238E27FC236}">
                  <a16:creationId xmlns:a16="http://schemas.microsoft.com/office/drawing/2014/main" id="{AC2A1199-7ADE-270C-209F-51CA0C4BF492}"/>
                </a:ext>
              </a:extLst>
            </p:cNvPr>
            <p:cNvGrpSpPr/>
            <p:nvPr/>
          </p:nvGrpSpPr>
          <p:grpSpPr>
            <a:xfrm>
              <a:off x="6394391" y="1497024"/>
              <a:ext cx="5120080" cy="1736649"/>
              <a:chOff x="6394391" y="1497024"/>
              <a:chExt cx="5120080" cy="1736649"/>
            </a:xfrm>
          </p:grpSpPr>
          <p:grpSp>
            <p:nvGrpSpPr>
              <p:cNvPr id="44" name="组合 43">
                <a:extLst>
                  <a:ext uri="{FF2B5EF4-FFF2-40B4-BE49-F238E27FC236}">
                    <a16:creationId xmlns:a16="http://schemas.microsoft.com/office/drawing/2014/main" id="{70EEC9BC-DA4F-E2A6-82D9-28E226C46112}"/>
                  </a:ext>
                </a:extLst>
              </p:cNvPr>
              <p:cNvGrpSpPr/>
              <p:nvPr/>
            </p:nvGrpSpPr>
            <p:grpSpPr>
              <a:xfrm>
                <a:off x="6394391" y="1497024"/>
                <a:ext cx="5120080" cy="1736649"/>
                <a:chOff x="6394391" y="1425830"/>
                <a:chExt cx="5342907" cy="1812227"/>
              </a:xfrm>
            </p:grpSpPr>
            <p:sp>
              <p:nvSpPr>
                <p:cNvPr id="55" name="矩形 54">
                  <a:extLst>
                    <a:ext uri="{FF2B5EF4-FFF2-40B4-BE49-F238E27FC236}">
                      <a16:creationId xmlns:a16="http://schemas.microsoft.com/office/drawing/2014/main" id="{77EF23DD-C47B-9958-4D04-3D3B7AD87FAD}"/>
                    </a:ext>
                  </a:extLst>
                </p:cNvPr>
                <p:cNvSpPr/>
                <p:nvPr/>
              </p:nvSpPr>
              <p:spPr>
                <a:xfrm>
                  <a:off x="6394392" y="1425831"/>
                  <a:ext cx="5342906" cy="1797111"/>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a:p>
              </p:txBody>
            </p:sp>
            <p:sp>
              <p:nvSpPr>
                <p:cNvPr id="56" name="矩形 55">
                  <a:extLst>
                    <a:ext uri="{FF2B5EF4-FFF2-40B4-BE49-F238E27FC236}">
                      <a16:creationId xmlns:a16="http://schemas.microsoft.com/office/drawing/2014/main" id="{0DBF3CF7-05A8-F81C-FB5A-BAC2211B6B7F}"/>
                    </a:ext>
                  </a:extLst>
                </p:cNvPr>
                <p:cNvSpPr/>
                <p:nvPr/>
              </p:nvSpPr>
              <p:spPr>
                <a:xfrm>
                  <a:off x="6394391" y="1425830"/>
                  <a:ext cx="47709" cy="1812227"/>
                </a:xfrm>
                <a:prstGeom prst="rect">
                  <a:avLst/>
                </a:prstGeom>
                <a:solidFill>
                  <a:srgbClr val="2D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dirty="0"/>
                </a:p>
              </p:txBody>
            </p:sp>
          </p:grpSp>
          <p:sp>
            <p:nvSpPr>
              <p:cNvPr id="52" name="文本框 51">
                <a:extLst>
                  <a:ext uri="{FF2B5EF4-FFF2-40B4-BE49-F238E27FC236}">
                    <a16:creationId xmlns:a16="http://schemas.microsoft.com/office/drawing/2014/main" id="{A09858EF-7AEC-ABB0-7839-80BAAFE48737}"/>
                  </a:ext>
                </a:extLst>
              </p:cNvPr>
              <p:cNvSpPr txBox="1"/>
              <p:nvPr/>
            </p:nvSpPr>
            <p:spPr>
              <a:xfrm>
                <a:off x="6654141" y="1612986"/>
                <a:ext cx="842410" cy="308995"/>
              </a:xfrm>
              <a:prstGeom prst="rect">
                <a:avLst/>
              </a:prstGeom>
              <a:noFill/>
            </p:spPr>
            <p:txBody>
              <a:bodyPr wrap="none" rtlCol="0">
                <a:spAutoFit/>
              </a:bodyPr>
              <a:lstStyle/>
              <a:p>
                <a:pPr>
                  <a:lnSpc>
                    <a:spcPct val="130000"/>
                  </a:lnSpc>
                </a:pPr>
                <a:r>
                  <a:rPr kumimoji="1" lang="en-US" altLang="zh-CN" sz="1200" dirty="0">
                    <a:solidFill>
                      <a:srgbClr val="0070C0"/>
                    </a:solidFill>
                    <a:latin typeface="+mn-ea"/>
                  </a:rPr>
                  <a:t>Standard</a:t>
                </a:r>
                <a:endParaRPr kumimoji="1" lang="zh-CN" altLang="en-US" sz="1200" dirty="0">
                  <a:solidFill>
                    <a:srgbClr val="0070C0"/>
                  </a:solidFill>
                  <a:latin typeface="+mn-ea"/>
                </a:endParaRPr>
              </a:p>
            </p:txBody>
          </p:sp>
        </p:grpSp>
        <p:sp>
          <p:nvSpPr>
            <p:cNvPr id="41" name="矩形 40">
              <a:extLst>
                <a:ext uri="{FF2B5EF4-FFF2-40B4-BE49-F238E27FC236}">
                  <a16:creationId xmlns:a16="http://schemas.microsoft.com/office/drawing/2014/main" id="{CF722113-F1EE-28AD-CF47-D8D98C404F5C}"/>
                </a:ext>
              </a:extLst>
            </p:cNvPr>
            <p:cNvSpPr/>
            <p:nvPr/>
          </p:nvSpPr>
          <p:spPr>
            <a:xfrm>
              <a:off x="6667159" y="1866627"/>
              <a:ext cx="4835784" cy="319032"/>
            </a:xfrm>
            <a:prstGeom prst="rect">
              <a:avLst/>
            </a:prstGeom>
          </p:spPr>
          <p:txBody>
            <a:bodyPr wrap="square">
              <a:spAutoFit/>
            </a:bodyPr>
            <a:lstStyle/>
            <a:p>
              <a:pPr marL="342900" indent="-34290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Data-related standards issued over </a:t>
              </a:r>
              <a:r>
                <a:rPr lang="en-US" altLang="zh-CN" sz="1400" b="1" dirty="0">
                  <a:latin typeface="Cambria" panose="02040503050406030204" pitchFamily="18" charset="0"/>
                  <a:ea typeface="Cambria" panose="02040503050406030204" pitchFamily="18" charset="0"/>
                </a:rPr>
                <a:t>1,000</a:t>
              </a:r>
            </a:p>
          </p:txBody>
        </p:sp>
      </p:grpSp>
      <p:sp>
        <p:nvSpPr>
          <p:cNvPr id="57" name="标题 1">
            <a:extLst>
              <a:ext uri="{FF2B5EF4-FFF2-40B4-BE49-F238E27FC236}">
                <a16:creationId xmlns:a16="http://schemas.microsoft.com/office/drawing/2014/main" id="{8ED83D02-6539-1D01-68FD-9F089F12C968}"/>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 Some Progress</a:t>
            </a:r>
            <a:endParaRPr lang="zh-CN" altLang="en-US" b="1" dirty="0"/>
          </a:p>
        </p:txBody>
      </p:sp>
      <p:grpSp>
        <p:nvGrpSpPr>
          <p:cNvPr id="71" name="组合 70">
            <a:extLst>
              <a:ext uri="{FF2B5EF4-FFF2-40B4-BE49-F238E27FC236}">
                <a16:creationId xmlns:a16="http://schemas.microsoft.com/office/drawing/2014/main" id="{6F1EE5DF-634C-1D20-9C7E-123E7BB7DB88}"/>
              </a:ext>
            </a:extLst>
          </p:cNvPr>
          <p:cNvGrpSpPr/>
          <p:nvPr/>
        </p:nvGrpSpPr>
        <p:grpSpPr>
          <a:xfrm>
            <a:off x="792144" y="4908606"/>
            <a:ext cx="5120080" cy="1371558"/>
            <a:chOff x="6394391" y="1497026"/>
            <a:chExt cx="5120080" cy="1371558"/>
          </a:xfrm>
        </p:grpSpPr>
        <p:grpSp>
          <p:nvGrpSpPr>
            <p:cNvPr id="72" name="组合 71">
              <a:extLst>
                <a:ext uri="{FF2B5EF4-FFF2-40B4-BE49-F238E27FC236}">
                  <a16:creationId xmlns:a16="http://schemas.microsoft.com/office/drawing/2014/main" id="{0FBB8E48-368B-94E8-88E6-464ACBF751AB}"/>
                </a:ext>
              </a:extLst>
            </p:cNvPr>
            <p:cNvGrpSpPr/>
            <p:nvPr/>
          </p:nvGrpSpPr>
          <p:grpSpPr>
            <a:xfrm>
              <a:off x="6394391" y="1497026"/>
              <a:ext cx="5120080" cy="1371558"/>
              <a:chOff x="6394391" y="1425832"/>
              <a:chExt cx="5342907" cy="1431247"/>
            </a:xfrm>
          </p:grpSpPr>
          <p:sp>
            <p:nvSpPr>
              <p:cNvPr id="78" name="矩形 77">
                <a:extLst>
                  <a:ext uri="{FF2B5EF4-FFF2-40B4-BE49-F238E27FC236}">
                    <a16:creationId xmlns:a16="http://schemas.microsoft.com/office/drawing/2014/main" id="{EC46BC82-0D9A-D58A-3DC5-4A967E8186F7}"/>
                  </a:ext>
                </a:extLst>
              </p:cNvPr>
              <p:cNvSpPr/>
              <p:nvPr/>
            </p:nvSpPr>
            <p:spPr>
              <a:xfrm>
                <a:off x="6394392" y="1425832"/>
                <a:ext cx="5342906" cy="143124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a:p>
            </p:txBody>
          </p:sp>
          <p:sp>
            <p:nvSpPr>
              <p:cNvPr id="79" name="矩形 78">
                <a:extLst>
                  <a:ext uri="{FF2B5EF4-FFF2-40B4-BE49-F238E27FC236}">
                    <a16:creationId xmlns:a16="http://schemas.microsoft.com/office/drawing/2014/main" id="{C95A3CC4-0AFF-6108-A2E7-1ED4534B5C74}"/>
                  </a:ext>
                </a:extLst>
              </p:cNvPr>
              <p:cNvSpPr/>
              <p:nvPr/>
            </p:nvSpPr>
            <p:spPr>
              <a:xfrm>
                <a:off x="6394391" y="1425832"/>
                <a:ext cx="47709" cy="14275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a:p>
            </p:txBody>
          </p:sp>
        </p:grpSp>
        <p:sp>
          <p:nvSpPr>
            <p:cNvPr id="75" name="文本框 74">
              <a:extLst>
                <a:ext uri="{FF2B5EF4-FFF2-40B4-BE49-F238E27FC236}">
                  <a16:creationId xmlns:a16="http://schemas.microsoft.com/office/drawing/2014/main" id="{FDEE0E00-04A0-2D1A-E760-45930EBABB12}"/>
                </a:ext>
              </a:extLst>
            </p:cNvPr>
            <p:cNvSpPr txBox="1"/>
            <p:nvPr/>
          </p:nvSpPr>
          <p:spPr>
            <a:xfrm>
              <a:off x="6582263" y="1612905"/>
              <a:ext cx="986167" cy="308995"/>
            </a:xfrm>
            <a:prstGeom prst="rect">
              <a:avLst/>
            </a:prstGeom>
            <a:noFill/>
          </p:spPr>
          <p:txBody>
            <a:bodyPr wrap="none" rtlCol="0">
              <a:spAutoFit/>
            </a:bodyPr>
            <a:lstStyle/>
            <a:p>
              <a:pPr>
                <a:lnSpc>
                  <a:spcPct val="130000"/>
                </a:lnSpc>
              </a:pPr>
              <a:r>
                <a:rPr kumimoji="1" lang="en-US" altLang="zh-CN" sz="1200" dirty="0">
                  <a:solidFill>
                    <a:schemeClr val="bg1">
                      <a:lumMod val="75000"/>
                    </a:schemeClr>
                  </a:solidFill>
                  <a:latin typeface="+mn-ea"/>
                </a:rPr>
                <a:t>Challenges</a:t>
              </a:r>
              <a:endParaRPr kumimoji="1" lang="zh-CN" altLang="en-US" sz="1200" dirty="0">
                <a:solidFill>
                  <a:schemeClr val="bg1">
                    <a:lumMod val="75000"/>
                  </a:schemeClr>
                </a:solidFill>
                <a:latin typeface="+mn-ea"/>
              </a:endParaRPr>
            </a:p>
          </p:txBody>
        </p:sp>
      </p:grpSp>
      <p:sp>
        <p:nvSpPr>
          <p:cNvPr id="81" name="文本框 80">
            <a:extLst>
              <a:ext uri="{FF2B5EF4-FFF2-40B4-BE49-F238E27FC236}">
                <a16:creationId xmlns:a16="http://schemas.microsoft.com/office/drawing/2014/main" id="{230BFC25-7EF3-504C-5A79-B7A27B4039A3}"/>
              </a:ext>
            </a:extLst>
          </p:cNvPr>
          <p:cNvSpPr txBox="1"/>
          <p:nvPr/>
        </p:nvSpPr>
        <p:spPr>
          <a:xfrm>
            <a:off x="980015" y="5295868"/>
            <a:ext cx="4130646" cy="830997"/>
          </a:xfrm>
          <a:prstGeom prst="rect">
            <a:avLst/>
          </a:prstGeom>
          <a:noFill/>
        </p:spPr>
        <p:txBody>
          <a:bodyPr wrap="square">
            <a:spAutoFit/>
          </a:bodyPr>
          <a:lstStyle/>
          <a:p>
            <a:pPr>
              <a:buNone/>
            </a:pPr>
            <a:r>
              <a:rPr lang="en-US" altLang="zh-CN" sz="1200" dirty="0">
                <a:solidFill>
                  <a:schemeClr val="bg1">
                    <a:lumMod val="75000"/>
                  </a:schemeClr>
                </a:solidFill>
                <a:latin typeface="Cambria" panose="02040503050406030204" pitchFamily="18" charset="0"/>
                <a:ea typeface="Cambria" panose="02040503050406030204" pitchFamily="18" charset="0"/>
              </a:rPr>
              <a:t>data property rights need be refined, </a:t>
            </a:r>
          </a:p>
          <a:p>
            <a:pPr>
              <a:buNone/>
            </a:pPr>
            <a:r>
              <a:rPr lang="en-US" altLang="zh-CN" sz="1200" dirty="0">
                <a:solidFill>
                  <a:schemeClr val="bg1">
                    <a:lumMod val="75000"/>
                  </a:schemeClr>
                </a:solidFill>
                <a:latin typeface="Cambria" panose="02040503050406030204" pitchFamily="18" charset="0"/>
                <a:ea typeface="Cambria" panose="02040503050406030204" pitchFamily="18" charset="0"/>
              </a:rPr>
              <a:t>data circulation and transactions needs be improved, </a:t>
            </a:r>
          </a:p>
          <a:p>
            <a:pPr>
              <a:buNone/>
            </a:pPr>
            <a:r>
              <a:rPr lang="en-US" altLang="zh-CN" sz="1200" dirty="0">
                <a:solidFill>
                  <a:schemeClr val="bg1">
                    <a:lumMod val="75000"/>
                  </a:schemeClr>
                </a:solidFill>
                <a:latin typeface="Cambria" panose="02040503050406030204" pitchFamily="18" charset="0"/>
                <a:ea typeface="Cambria" panose="02040503050406030204" pitchFamily="18" charset="0"/>
              </a:rPr>
              <a:t>integrating data and physical economy need be enhanced, </a:t>
            </a:r>
          </a:p>
          <a:p>
            <a:pPr>
              <a:buNone/>
            </a:pPr>
            <a:r>
              <a:rPr lang="en-US" altLang="zh-CN" sz="1200" dirty="0">
                <a:solidFill>
                  <a:schemeClr val="bg1">
                    <a:lumMod val="75000"/>
                  </a:schemeClr>
                </a:solidFill>
                <a:latin typeface="Cambria" panose="02040503050406030204" pitchFamily="18" charset="0"/>
                <a:ea typeface="Cambria" panose="02040503050406030204" pitchFamily="18" charset="0"/>
              </a:rPr>
              <a:t>mechanism for cross-border data circulation to be explored</a:t>
            </a:r>
          </a:p>
        </p:txBody>
      </p:sp>
      <p:grpSp>
        <p:nvGrpSpPr>
          <p:cNvPr id="82" name="组合 81">
            <a:extLst>
              <a:ext uri="{FF2B5EF4-FFF2-40B4-BE49-F238E27FC236}">
                <a16:creationId xmlns:a16="http://schemas.microsoft.com/office/drawing/2014/main" id="{2EF248FF-038D-9A1A-0BC6-1C4325C3976A}"/>
              </a:ext>
            </a:extLst>
          </p:cNvPr>
          <p:cNvGrpSpPr/>
          <p:nvPr/>
        </p:nvGrpSpPr>
        <p:grpSpPr>
          <a:xfrm>
            <a:off x="6387154" y="4692204"/>
            <a:ext cx="5120080" cy="1605562"/>
            <a:chOff x="6394391" y="1406787"/>
            <a:chExt cx="5120080" cy="1482017"/>
          </a:xfrm>
        </p:grpSpPr>
        <p:grpSp>
          <p:nvGrpSpPr>
            <p:cNvPr id="83" name="组合 82">
              <a:extLst>
                <a:ext uri="{FF2B5EF4-FFF2-40B4-BE49-F238E27FC236}">
                  <a16:creationId xmlns:a16="http://schemas.microsoft.com/office/drawing/2014/main" id="{36C46156-D1FD-2B5A-D043-8F5F9BCA9D78}"/>
                </a:ext>
              </a:extLst>
            </p:cNvPr>
            <p:cNvGrpSpPr/>
            <p:nvPr/>
          </p:nvGrpSpPr>
          <p:grpSpPr>
            <a:xfrm>
              <a:off x="6394391" y="1406787"/>
              <a:ext cx="5120080" cy="1482017"/>
              <a:chOff x="6394391" y="1331663"/>
              <a:chExt cx="5342907" cy="1546515"/>
            </a:xfrm>
          </p:grpSpPr>
          <p:sp>
            <p:nvSpPr>
              <p:cNvPr id="85" name="矩形 84">
                <a:extLst>
                  <a:ext uri="{FF2B5EF4-FFF2-40B4-BE49-F238E27FC236}">
                    <a16:creationId xmlns:a16="http://schemas.microsoft.com/office/drawing/2014/main" id="{AA9C444A-4C9E-1ECE-72B4-DF521E0729E9}"/>
                  </a:ext>
                </a:extLst>
              </p:cNvPr>
              <p:cNvSpPr/>
              <p:nvPr/>
            </p:nvSpPr>
            <p:spPr>
              <a:xfrm>
                <a:off x="6394392" y="1331663"/>
                <a:ext cx="5342906" cy="154023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矩形 85">
                <a:extLst>
                  <a:ext uri="{FF2B5EF4-FFF2-40B4-BE49-F238E27FC236}">
                    <a16:creationId xmlns:a16="http://schemas.microsoft.com/office/drawing/2014/main" id="{330256B1-56A0-42BC-E8E4-33B3B36B529F}"/>
                  </a:ext>
                </a:extLst>
              </p:cNvPr>
              <p:cNvSpPr/>
              <p:nvPr/>
            </p:nvSpPr>
            <p:spPr>
              <a:xfrm>
                <a:off x="6394391" y="1337940"/>
                <a:ext cx="47709" cy="1540238"/>
              </a:xfrm>
              <a:prstGeom prst="rect">
                <a:avLst/>
              </a:prstGeom>
              <a:solidFill>
                <a:srgbClr val="2D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4" name="文本框 83">
              <a:extLst>
                <a:ext uri="{FF2B5EF4-FFF2-40B4-BE49-F238E27FC236}">
                  <a16:creationId xmlns:a16="http://schemas.microsoft.com/office/drawing/2014/main" id="{D08F8EBE-0EAF-D837-DA78-AA1F460B68AA}"/>
                </a:ext>
              </a:extLst>
            </p:cNvPr>
            <p:cNvSpPr txBox="1"/>
            <p:nvPr/>
          </p:nvSpPr>
          <p:spPr>
            <a:xfrm>
              <a:off x="6641124" y="1542143"/>
              <a:ext cx="909223" cy="261610"/>
            </a:xfrm>
            <a:prstGeom prst="rect">
              <a:avLst/>
            </a:prstGeom>
            <a:noFill/>
          </p:spPr>
          <p:txBody>
            <a:bodyPr wrap="none" rtlCol="0">
              <a:spAutoFit/>
            </a:bodyPr>
            <a:lstStyle/>
            <a:p>
              <a:r>
                <a:rPr kumimoji="1" lang="en-US" altLang="zh-CN" sz="1100" dirty="0">
                  <a:solidFill>
                    <a:srgbClr val="0070C0"/>
                  </a:solidFill>
                  <a:latin typeface="+mn-ea"/>
                </a:rPr>
                <a:t>Circulation</a:t>
              </a:r>
              <a:endParaRPr kumimoji="1" lang="zh-CN" altLang="en-US" sz="1100" dirty="0">
                <a:solidFill>
                  <a:srgbClr val="0070C0"/>
                </a:solidFill>
                <a:latin typeface="+mn-ea"/>
              </a:endParaRPr>
            </a:p>
          </p:txBody>
        </p:sp>
      </p:grpSp>
      <p:pic>
        <p:nvPicPr>
          <p:cNvPr id="87" name="图片 86">
            <a:extLst>
              <a:ext uri="{FF2B5EF4-FFF2-40B4-BE49-F238E27FC236}">
                <a16:creationId xmlns:a16="http://schemas.microsoft.com/office/drawing/2014/main" id="{ADAE9380-5C25-F2D3-67D1-34689847D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28" y="5307455"/>
            <a:ext cx="504000" cy="504000"/>
          </a:xfrm>
          <a:prstGeom prst="rect">
            <a:avLst/>
          </a:prstGeom>
        </p:spPr>
      </p:pic>
      <p:sp>
        <p:nvSpPr>
          <p:cNvPr id="89" name="文本框 88">
            <a:extLst>
              <a:ext uri="{FF2B5EF4-FFF2-40B4-BE49-F238E27FC236}">
                <a16:creationId xmlns:a16="http://schemas.microsoft.com/office/drawing/2014/main" id="{6BE8F3E0-E7CE-F99A-B3C0-AB6FA510EABC}"/>
              </a:ext>
            </a:extLst>
          </p:cNvPr>
          <p:cNvSpPr txBox="1"/>
          <p:nvPr/>
        </p:nvSpPr>
        <p:spPr>
          <a:xfrm>
            <a:off x="1028511" y="3722967"/>
            <a:ext cx="1553113" cy="276999"/>
          </a:xfrm>
          <a:prstGeom prst="rect">
            <a:avLst/>
          </a:prstGeom>
          <a:noFill/>
        </p:spPr>
        <p:txBody>
          <a:bodyPr wrap="square" rtlCol="0">
            <a:spAutoFit/>
          </a:bodyPr>
          <a:lstStyle/>
          <a:p>
            <a:pPr algn="ctr"/>
            <a:r>
              <a:rPr kumimoji="1" lang="en-US" altLang="zh-CN" sz="1200" dirty="0">
                <a:solidFill>
                  <a:srgbClr val="0070C0"/>
                </a:solidFill>
                <a:latin typeface="+mn-ea"/>
              </a:rPr>
              <a:t>Computing power</a:t>
            </a:r>
            <a:endParaRPr kumimoji="1" lang="zh-CN" altLang="en-US" sz="1200" dirty="0">
              <a:solidFill>
                <a:srgbClr val="0070C0"/>
              </a:solidFill>
              <a:latin typeface="+mn-ea"/>
            </a:endParaRPr>
          </a:p>
        </p:txBody>
      </p:sp>
      <p:sp>
        <p:nvSpPr>
          <p:cNvPr id="90" name="矩形 89">
            <a:extLst>
              <a:ext uri="{FF2B5EF4-FFF2-40B4-BE49-F238E27FC236}">
                <a16:creationId xmlns:a16="http://schemas.microsoft.com/office/drawing/2014/main" id="{C86CE289-99AA-0D98-5FED-32EE20D867E2}"/>
              </a:ext>
            </a:extLst>
          </p:cNvPr>
          <p:cNvSpPr/>
          <p:nvPr/>
        </p:nvSpPr>
        <p:spPr>
          <a:xfrm>
            <a:off x="1055912" y="3955913"/>
            <a:ext cx="4853785" cy="623312"/>
          </a:xfrm>
          <a:prstGeom prst="rect">
            <a:avLst/>
          </a:prstGeom>
        </p:spPr>
        <p:txBody>
          <a:bodyPr wrap="square">
            <a:spAutoFit/>
          </a:bodyPr>
          <a:lstStyle/>
          <a:p>
            <a:pPr marL="342900" indent="-34290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China ranks </a:t>
            </a:r>
            <a:r>
              <a:rPr lang="en-US" altLang="zh-CN" sz="1400" b="1" dirty="0">
                <a:latin typeface="Cambria" panose="02040503050406030204" pitchFamily="18" charset="0"/>
                <a:ea typeface="Cambria" panose="02040503050406030204" pitchFamily="18" charset="0"/>
              </a:rPr>
              <a:t>2 </a:t>
            </a:r>
            <a:r>
              <a:rPr lang="en-US" altLang="zh-CN" sz="1400" dirty="0">
                <a:latin typeface="Cambria" panose="02040503050406030204" pitchFamily="18" charset="0"/>
                <a:ea typeface="Cambria" panose="02040503050406030204" pitchFamily="18" charset="0"/>
              </a:rPr>
              <a:t>in terms of total computing power</a:t>
            </a:r>
            <a:endParaRPr lang="zh-CN" altLang="en-US" sz="1400" b="1" dirty="0">
              <a:solidFill>
                <a:srgbClr val="50C0B9"/>
              </a:solidFill>
              <a:latin typeface="Cambria" panose="02040503050406030204" pitchFamily="18" charset="0"/>
              <a:ea typeface="FangSong" panose="02010609060101010101" pitchFamily="49" charset="-122"/>
              <a:cs typeface="Calibri" panose="020F0502020204030204" pitchFamily="34" charset="0"/>
            </a:endParaRPr>
          </a:p>
          <a:p>
            <a:pPr marL="342900" indent="-34290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Scale of intelligent computing </a:t>
            </a:r>
            <a:r>
              <a:rPr lang="en-US" altLang="zh-CN" sz="1400" b="1" dirty="0">
                <a:latin typeface="Cambria" panose="02040503050406030204" pitchFamily="18" charset="0"/>
                <a:ea typeface="Cambria" panose="02040503050406030204" pitchFamily="18" charset="0"/>
              </a:rPr>
              <a:t>788 EFLOPS</a:t>
            </a:r>
            <a:endParaRPr lang="en-US" altLang="zh-CN" sz="1400" dirty="0">
              <a:latin typeface="Cambria" panose="02040503050406030204" pitchFamily="18" charset="0"/>
              <a:ea typeface="Cambria" panose="02040503050406030204" pitchFamily="18" charset="0"/>
            </a:endParaRPr>
          </a:p>
        </p:txBody>
      </p:sp>
      <p:grpSp>
        <p:nvGrpSpPr>
          <p:cNvPr id="92" name="组合 91">
            <a:extLst>
              <a:ext uri="{FF2B5EF4-FFF2-40B4-BE49-F238E27FC236}">
                <a16:creationId xmlns:a16="http://schemas.microsoft.com/office/drawing/2014/main" id="{224DB1E5-A711-DACA-5DE5-A8EE013A4B68}"/>
              </a:ext>
            </a:extLst>
          </p:cNvPr>
          <p:cNvGrpSpPr/>
          <p:nvPr/>
        </p:nvGrpSpPr>
        <p:grpSpPr>
          <a:xfrm>
            <a:off x="6384629" y="1234224"/>
            <a:ext cx="5120080" cy="1482017"/>
            <a:chOff x="6394391" y="1406787"/>
            <a:chExt cx="5120080" cy="1482017"/>
          </a:xfrm>
        </p:grpSpPr>
        <p:grpSp>
          <p:nvGrpSpPr>
            <p:cNvPr id="93" name="组合 92">
              <a:extLst>
                <a:ext uri="{FF2B5EF4-FFF2-40B4-BE49-F238E27FC236}">
                  <a16:creationId xmlns:a16="http://schemas.microsoft.com/office/drawing/2014/main" id="{41D55541-1121-3878-831D-3BDE45489294}"/>
                </a:ext>
              </a:extLst>
            </p:cNvPr>
            <p:cNvGrpSpPr/>
            <p:nvPr/>
          </p:nvGrpSpPr>
          <p:grpSpPr>
            <a:xfrm>
              <a:off x="6394391" y="1406787"/>
              <a:ext cx="5120080" cy="1482017"/>
              <a:chOff x="6394391" y="1331663"/>
              <a:chExt cx="5342907" cy="1546515"/>
            </a:xfrm>
          </p:grpSpPr>
          <p:sp>
            <p:nvSpPr>
              <p:cNvPr id="95" name="矩形 94">
                <a:extLst>
                  <a:ext uri="{FF2B5EF4-FFF2-40B4-BE49-F238E27FC236}">
                    <a16:creationId xmlns:a16="http://schemas.microsoft.com/office/drawing/2014/main" id="{D07566D2-5CA9-B141-893D-D18789B765B5}"/>
                  </a:ext>
                </a:extLst>
              </p:cNvPr>
              <p:cNvSpPr/>
              <p:nvPr/>
            </p:nvSpPr>
            <p:spPr>
              <a:xfrm>
                <a:off x="6394392" y="1331663"/>
                <a:ext cx="5342906" cy="154023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95">
                <a:extLst>
                  <a:ext uri="{FF2B5EF4-FFF2-40B4-BE49-F238E27FC236}">
                    <a16:creationId xmlns:a16="http://schemas.microsoft.com/office/drawing/2014/main" id="{E2C4761D-5EA6-436D-B88A-36E8DE095AD1}"/>
                  </a:ext>
                </a:extLst>
              </p:cNvPr>
              <p:cNvSpPr/>
              <p:nvPr/>
            </p:nvSpPr>
            <p:spPr>
              <a:xfrm>
                <a:off x="6394391" y="1337940"/>
                <a:ext cx="47709" cy="1540238"/>
              </a:xfrm>
              <a:prstGeom prst="rect">
                <a:avLst/>
              </a:prstGeom>
              <a:solidFill>
                <a:srgbClr val="2D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94" name="文本框 93">
              <a:extLst>
                <a:ext uri="{FF2B5EF4-FFF2-40B4-BE49-F238E27FC236}">
                  <a16:creationId xmlns:a16="http://schemas.microsoft.com/office/drawing/2014/main" id="{25C946B0-1103-7BA8-5228-FDFEE4DE9270}"/>
                </a:ext>
              </a:extLst>
            </p:cNvPr>
            <p:cNvSpPr txBox="1"/>
            <p:nvPr/>
          </p:nvSpPr>
          <p:spPr>
            <a:xfrm>
              <a:off x="6641124" y="1542143"/>
              <a:ext cx="1059906" cy="261610"/>
            </a:xfrm>
            <a:prstGeom prst="rect">
              <a:avLst/>
            </a:prstGeom>
            <a:noFill/>
          </p:spPr>
          <p:txBody>
            <a:bodyPr wrap="none" rtlCol="0">
              <a:spAutoFit/>
            </a:bodyPr>
            <a:lstStyle/>
            <a:p>
              <a:r>
                <a:rPr kumimoji="1" lang="en-US" altLang="zh-CN" sz="1100" dirty="0">
                  <a:solidFill>
                    <a:srgbClr val="0070C0"/>
                  </a:solidFill>
                  <a:latin typeface="+mn-ea"/>
                </a:rPr>
                <a:t>Organization</a:t>
              </a:r>
              <a:endParaRPr kumimoji="1" lang="zh-CN" altLang="en-US" sz="1100" dirty="0">
                <a:solidFill>
                  <a:srgbClr val="0070C0"/>
                </a:solidFill>
                <a:latin typeface="+mn-ea"/>
              </a:endParaRPr>
            </a:p>
          </p:txBody>
        </p:sp>
      </p:grpSp>
      <p:pic>
        <p:nvPicPr>
          <p:cNvPr id="97" name="图片 96">
            <a:extLst>
              <a:ext uri="{FF2B5EF4-FFF2-40B4-BE49-F238E27FC236}">
                <a16:creationId xmlns:a16="http://schemas.microsoft.com/office/drawing/2014/main" id="{59DB822D-4FDE-3BBA-9508-BACD13232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9703" y="1725931"/>
            <a:ext cx="504000" cy="504000"/>
          </a:xfrm>
          <a:prstGeom prst="rect">
            <a:avLst/>
          </a:prstGeom>
        </p:spPr>
      </p:pic>
      <p:sp>
        <p:nvSpPr>
          <p:cNvPr id="98" name="矩形 97">
            <a:extLst>
              <a:ext uri="{FF2B5EF4-FFF2-40B4-BE49-F238E27FC236}">
                <a16:creationId xmlns:a16="http://schemas.microsoft.com/office/drawing/2014/main" id="{E128357E-8F24-2127-6D78-42401D11AA37}"/>
              </a:ext>
            </a:extLst>
          </p:cNvPr>
          <p:cNvSpPr/>
          <p:nvPr/>
        </p:nvSpPr>
        <p:spPr>
          <a:xfrm>
            <a:off x="6679606" y="1618927"/>
            <a:ext cx="4825103" cy="903389"/>
          </a:xfrm>
          <a:prstGeom prst="rect">
            <a:avLst/>
          </a:prstGeom>
        </p:spPr>
        <p:txBody>
          <a:bodyPr wrap="square">
            <a:spAutoFit/>
          </a:bodyPr>
          <a:lstStyle/>
          <a:p>
            <a:pPr marL="285750" indent="-285750">
              <a:lnSpc>
                <a:spcPct val="130000"/>
              </a:lnSpc>
              <a:buFont typeface="Arial" panose="020B0604020202090204" pitchFamily="34" charset="0"/>
              <a:buChar char="•"/>
            </a:pPr>
            <a:r>
              <a:rPr lang="en-US" altLang="zh-CN" sz="1400" b="1" dirty="0">
                <a:latin typeface="Cambria" panose="02040503050406030204" pitchFamily="18" charset="0"/>
                <a:ea typeface="Cambria" panose="02040503050406030204" pitchFamily="18" charset="0"/>
              </a:rPr>
              <a:t>30</a:t>
            </a:r>
            <a:r>
              <a:rPr lang="en-US" altLang="zh-CN" sz="1400" dirty="0">
                <a:latin typeface="Cambria" panose="02040503050406030204" pitchFamily="18" charset="0"/>
                <a:ea typeface="Cambria" panose="02040503050406030204" pitchFamily="18" charset="0"/>
              </a:rPr>
              <a:t> provincial-level data groups established nationwide</a:t>
            </a:r>
          </a:p>
          <a:p>
            <a:pPr marL="285750" indent="-285750">
              <a:lnSpc>
                <a:spcPct val="130000"/>
              </a:lnSpc>
              <a:buFont typeface="Arial" panose="020B0604020202090204" pitchFamily="34" charset="0"/>
              <a:buChar char="•"/>
            </a:pPr>
            <a:r>
              <a:rPr lang="en-US" altLang="zh-CN" sz="1400" b="1" dirty="0">
                <a:latin typeface="Cambria" panose="02040503050406030204" pitchFamily="18" charset="0"/>
                <a:ea typeface="Cambria" panose="02040503050406030204" pitchFamily="18" charset="0"/>
              </a:rPr>
              <a:t>21</a:t>
            </a:r>
            <a:r>
              <a:rPr lang="en-US" altLang="zh-CN" sz="1400" dirty="0">
                <a:latin typeface="Cambria" panose="02040503050406030204" pitchFamily="18" charset="0"/>
                <a:ea typeface="Cambria" panose="02040503050406030204" pitchFamily="18" charset="0"/>
              </a:rPr>
              <a:t> provincial data centers established</a:t>
            </a:r>
          </a:p>
          <a:p>
            <a:pPr marL="285750" indent="-28575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More than </a:t>
            </a:r>
            <a:r>
              <a:rPr lang="en-US" altLang="zh-CN" sz="1400" b="1" dirty="0">
                <a:latin typeface="Cambria" panose="02040503050406030204" pitchFamily="18" charset="0"/>
                <a:ea typeface="Cambria" panose="02040503050406030204" pitchFamily="18" charset="0"/>
              </a:rPr>
              <a:t>530</a:t>
            </a:r>
            <a:r>
              <a:rPr lang="en-US" altLang="zh-CN" sz="1400" dirty="0">
                <a:latin typeface="Cambria" panose="02040503050406030204" pitchFamily="18" charset="0"/>
                <a:ea typeface="Cambria" panose="02040503050406030204" pitchFamily="18" charset="0"/>
              </a:rPr>
              <a:t> data-related industry associations</a:t>
            </a:r>
          </a:p>
        </p:txBody>
      </p:sp>
      <p:sp>
        <p:nvSpPr>
          <p:cNvPr id="2" name="Rectangle 1">
            <a:extLst>
              <a:ext uri="{FF2B5EF4-FFF2-40B4-BE49-F238E27FC236}">
                <a16:creationId xmlns:a16="http://schemas.microsoft.com/office/drawing/2014/main" id="{1FEB6225-BE23-0CCF-A335-D15C6C4B6BAC}"/>
              </a:ext>
            </a:extLst>
          </p:cNvPr>
          <p:cNvSpPr>
            <a:spLocks noChangeArrowheads="1"/>
          </p:cNvSpPr>
          <p:nvPr/>
        </p:nvSpPr>
        <p:spPr bwMode="auto">
          <a:xfrm>
            <a:off x="6789985" y="5122263"/>
            <a:ext cx="4714724" cy="1091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5750" indent="-285750">
              <a:lnSpc>
                <a:spcPct val="130000"/>
              </a:lnSpc>
              <a:buFont typeface="Arial" panose="020B0604020202090204" pitchFamily="34" charset="0"/>
              <a:buChar char="•"/>
            </a:pPr>
            <a:r>
              <a:rPr lang="zh-CN" altLang="zh-CN" sz="1400" b="1" dirty="0">
                <a:solidFill>
                  <a:srgbClr val="1F2329"/>
                </a:solidFill>
                <a:latin typeface="Cambria" panose="02040503050406030204" pitchFamily="18" charset="0"/>
                <a:ea typeface="ui-sans-serif"/>
              </a:rPr>
              <a:t>66</a:t>
            </a:r>
            <a:r>
              <a:rPr lang="zh-CN" altLang="zh-CN" sz="1400" dirty="0">
                <a:solidFill>
                  <a:srgbClr val="1F2329"/>
                </a:solidFill>
                <a:latin typeface="Cambria" panose="02040503050406030204" pitchFamily="18" charset="0"/>
                <a:ea typeface="ui-sans-serif"/>
              </a:rPr>
              <a:t> </a:t>
            </a:r>
            <a:r>
              <a:rPr lang="zh-CN" altLang="zh-CN" sz="1400" dirty="0">
                <a:latin typeface="Cambria" panose="02040503050406030204" pitchFamily="18" charset="0"/>
              </a:rPr>
              <a:t>data</a:t>
            </a:r>
            <a:r>
              <a:rPr lang="zh-CN" altLang="zh-CN" sz="1400" dirty="0">
                <a:solidFill>
                  <a:srgbClr val="1F2329"/>
                </a:solidFill>
                <a:latin typeface="Cambria" panose="02040503050406030204" pitchFamily="18" charset="0"/>
                <a:ea typeface="ui-sans-serif"/>
              </a:rPr>
              <a:t> </a:t>
            </a:r>
            <a:r>
              <a:rPr lang="zh-CN" altLang="zh-CN" sz="1400" dirty="0">
                <a:latin typeface="Cambria" panose="02040503050406030204" pitchFamily="18" charset="0"/>
              </a:rPr>
              <a:t>trading</a:t>
            </a:r>
            <a:r>
              <a:rPr lang="zh-CN" altLang="zh-CN" sz="1400" dirty="0">
                <a:solidFill>
                  <a:srgbClr val="1F2329"/>
                </a:solidFill>
                <a:latin typeface="Cambria" panose="02040503050406030204" pitchFamily="18" charset="0"/>
                <a:ea typeface="ui-sans-serif"/>
              </a:rPr>
              <a:t> institutions established nationwide</a:t>
            </a:r>
            <a:endParaRPr lang="en-US" altLang="zh-CN" sz="1400" dirty="0">
              <a:solidFill>
                <a:srgbClr val="1F2329"/>
              </a:solidFill>
              <a:latin typeface="Cambria" panose="02040503050406030204" pitchFamily="18" charset="0"/>
              <a:ea typeface="ui-sans-serif"/>
            </a:endParaRPr>
          </a:p>
          <a:p>
            <a:pPr marL="285750" indent="-285750">
              <a:lnSpc>
                <a:spcPct val="130000"/>
              </a:lnSpc>
              <a:buFont typeface="Arial" panose="020B0604020202090204" pitchFamily="34" charset="0"/>
              <a:buChar char="•"/>
            </a:pPr>
            <a:r>
              <a:rPr lang="en-US" altLang="zh-CN" sz="1400" dirty="0">
                <a:solidFill>
                  <a:srgbClr val="1F2329"/>
                </a:solidFill>
                <a:latin typeface="Cambria" panose="02040503050406030204" pitchFamily="18" charset="0"/>
                <a:ea typeface="ui-sans-serif"/>
              </a:rPr>
              <a:t>L</a:t>
            </a:r>
            <a:r>
              <a:rPr lang="zh-CN" altLang="zh-CN" sz="1400" dirty="0">
                <a:solidFill>
                  <a:srgbClr val="1F2329"/>
                </a:solidFill>
                <a:latin typeface="Cambria" panose="02040503050406030204" pitchFamily="18" charset="0"/>
                <a:ea typeface="ui-sans-serif"/>
              </a:rPr>
              <a:t>isted </a:t>
            </a:r>
            <a:r>
              <a:rPr lang="zh-CN" altLang="zh-CN" sz="1400" dirty="0">
                <a:latin typeface="Cambria" panose="02040503050406030204" pitchFamily="18" charset="0"/>
              </a:rPr>
              <a:t>data</a:t>
            </a:r>
            <a:r>
              <a:rPr lang="zh-CN" altLang="zh-CN" sz="1400" dirty="0">
                <a:solidFill>
                  <a:srgbClr val="1F2329"/>
                </a:solidFill>
                <a:latin typeface="Cambria" panose="02040503050406030204" pitchFamily="18" charset="0"/>
                <a:ea typeface="ui-sans-serif"/>
              </a:rPr>
              <a:t> </a:t>
            </a:r>
            <a:r>
              <a:rPr lang="zh-CN" altLang="zh-CN" sz="1400" dirty="0">
                <a:latin typeface="Cambria" panose="02040503050406030204" pitchFamily="18" charset="0"/>
              </a:rPr>
              <a:t>products</a:t>
            </a:r>
            <a:r>
              <a:rPr lang="zh-CN" altLang="zh-CN" sz="1400" dirty="0">
                <a:solidFill>
                  <a:srgbClr val="1F2329"/>
                </a:solidFill>
                <a:latin typeface="Cambria" panose="02040503050406030204" pitchFamily="18" charset="0"/>
                <a:ea typeface="ui-sans-serif"/>
              </a:rPr>
              <a:t> reach</a:t>
            </a:r>
            <a:r>
              <a:rPr lang="en-US" altLang="zh-CN" sz="1400" dirty="0" err="1">
                <a:solidFill>
                  <a:srgbClr val="1F2329"/>
                </a:solidFill>
                <a:latin typeface="Cambria" panose="02040503050406030204" pitchFamily="18" charset="0"/>
                <a:ea typeface="ui-sans-serif"/>
              </a:rPr>
              <a:t>ing</a:t>
            </a:r>
            <a:r>
              <a:rPr lang="zh-CN" altLang="zh-CN" sz="1400" dirty="0">
                <a:solidFill>
                  <a:srgbClr val="1F2329"/>
                </a:solidFill>
                <a:latin typeface="Cambria" panose="02040503050406030204" pitchFamily="18" charset="0"/>
                <a:ea typeface="ui-sans-serif"/>
              </a:rPr>
              <a:t> </a:t>
            </a:r>
            <a:r>
              <a:rPr lang="zh-CN" altLang="zh-CN" sz="1400" b="1" dirty="0">
                <a:solidFill>
                  <a:srgbClr val="1F2329"/>
                </a:solidFill>
                <a:latin typeface="Cambria" panose="02040503050406030204" pitchFamily="18" charset="0"/>
                <a:ea typeface="ui-sans-serif"/>
              </a:rPr>
              <a:t>35,000</a:t>
            </a:r>
            <a:endParaRPr lang="en-US" altLang="zh-CN" sz="1400" b="1" dirty="0">
              <a:solidFill>
                <a:srgbClr val="1F2329"/>
              </a:solidFill>
              <a:latin typeface="Cambria" panose="02040503050406030204" pitchFamily="18" charset="0"/>
              <a:ea typeface="ui-sans-serif"/>
            </a:endParaRPr>
          </a:p>
          <a:p>
            <a:pPr marL="285750" indent="-285750">
              <a:lnSpc>
                <a:spcPct val="130000"/>
              </a:lnSpc>
              <a:buFont typeface="Arial" panose="020B0604020202090204" pitchFamily="34" charset="0"/>
              <a:buChar char="•"/>
            </a:pPr>
            <a:r>
              <a:rPr lang="zh-CN" altLang="zh-CN" sz="1400" b="1" dirty="0">
                <a:solidFill>
                  <a:srgbClr val="1F2329"/>
                </a:solidFill>
                <a:latin typeface="Cambria" panose="02040503050406030204" pitchFamily="18" charset="0"/>
                <a:ea typeface="ui-sans-serif"/>
              </a:rPr>
              <a:t>24</a:t>
            </a:r>
            <a:r>
              <a:rPr lang="zh-CN" altLang="zh-CN" sz="1400" dirty="0">
                <a:solidFill>
                  <a:srgbClr val="1F2329"/>
                </a:solidFill>
                <a:latin typeface="Cambria" panose="02040503050406030204" pitchFamily="18" charset="0"/>
                <a:ea typeface="ui-sans-serif"/>
              </a:rPr>
              <a:t> data </a:t>
            </a:r>
            <a:r>
              <a:rPr lang="zh-CN" altLang="zh-CN" sz="1400" dirty="0">
                <a:latin typeface="Cambria" panose="02040503050406030204" pitchFamily="18" charset="0"/>
              </a:rPr>
              <a:t>trading</a:t>
            </a:r>
            <a:r>
              <a:rPr lang="zh-CN" altLang="zh-CN" sz="1400" dirty="0">
                <a:solidFill>
                  <a:srgbClr val="1F2329"/>
                </a:solidFill>
                <a:latin typeface="Cambria" panose="02040503050406030204" pitchFamily="18" charset="0"/>
                <a:ea typeface="ui-sans-serif"/>
              </a:rPr>
              <a:t> institutions </a:t>
            </a:r>
            <a:r>
              <a:rPr lang="en-US" altLang="zh-CN" sz="1400" dirty="0">
                <a:solidFill>
                  <a:srgbClr val="1F2329"/>
                </a:solidFill>
                <a:latin typeface="Cambria" panose="02040503050406030204" pitchFamily="18" charset="0"/>
                <a:ea typeface="ui-sans-serif"/>
              </a:rPr>
              <a:t>issuing initiative on </a:t>
            </a:r>
            <a:r>
              <a:rPr lang="zh-CN" altLang="zh-CN" sz="1400" dirty="0">
                <a:solidFill>
                  <a:srgbClr val="1F2329"/>
                </a:solidFill>
                <a:latin typeface="Cambria" panose="02040503050406030204" pitchFamily="18" charset="0"/>
                <a:ea typeface="ui-sans-serif"/>
              </a:rPr>
              <a:t>mutual recognition </a:t>
            </a:r>
            <a:r>
              <a:rPr lang="en-US" altLang="zh-CN" sz="1400" dirty="0">
                <a:solidFill>
                  <a:srgbClr val="1F2329"/>
                </a:solidFill>
                <a:latin typeface="Cambria" panose="02040503050406030204" pitchFamily="18" charset="0"/>
                <a:ea typeface="ui-sans-serif"/>
              </a:rPr>
              <a:t>&amp;</a:t>
            </a:r>
            <a:r>
              <a:rPr lang="zh-CN" altLang="zh-CN" sz="1400" dirty="0">
                <a:solidFill>
                  <a:srgbClr val="1F2329"/>
                </a:solidFill>
                <a:latin typeface="Cambria" panose="02040503050406030204" pitchFamily="18" charset="0"/>
                <a:ea typeface="ui-sans-serif"/>
              </a:rPr>
              <a:t> interoperability.</a:t>
            </a:r>
            <a:endParaRPr lang="zh-CN" altLang="zh-CN" sz="1400" dirty="0">
              <a:latin typeface="Cambria" panose="02040503050406030204" pitchFamily="18" charset="0"/>
            </a:endParaRPr>
          </a:p>
        </p:txBody>
      </p:sp>
      <p:sp>
        <p:nvSpPr>
          <p:cNvPr id="5" name="文本框 4">
            <a:extLst>
              <a:ext uri="{FF2B5EF4-FFF2-40B4-BE49-F238E27FC236}">
                <a16:creationId xmlns:a16="http://schemas.microsoft.com/office/drawing/2014/main" id="{B7763203-EDD5-42C8-1382-C0E5CDAEF16D}"/>
              </a:ext>
            </a:extLst>
          </p:cNvPr>
          <p:cNvSpPr txBox="1"/>
          <p:nvPr/>
        </p:nvSpPr>
        <p:spPr>
          <a:xfrm>
            <a:off x="6679606" y="3255834"/>
            <a:ext cx="4825103" cy="1183466"/>
          </a:xfrm>
          <a:prstGeom prst="rect">
            <a:avLst/>
          </a:prstGeom>
          <a:noFill/>
        </p:spPr>
        <p:txBody>
          <a:bodyPr wrap="square">
            <a:spAutoFit/>
          </a:bodyPr>
          <a:lstStyle/>
          <a:p>
            <a:pPr marL="285750" indent="-285750">
              <a:lnSpc>
                <a:spcPct val="130000"/>
              </a:lnSpc>
              <a:buFont typeface="Arial" panose="020B0604020202090204" pitchFamily="34" charset="0"/>
              <a:buChar char="•"/>
            </a:pPr>
            <a:r>
              <a:rPr lang="en-US" altLang="zh-CN" sz="1400" b="1" dirty="0">
                <a:latin typeface="Cambria" panose="02040503050406030204" pitchFamily="18" charset="0"/>
                <a:ea typeface="Cambria" panose="02040503050406030204" pitchFamily="18" charset="0"/>
              </a:rPr>
              <a:t>23</a:t>
            </a:r>
            <a:r>
              <a:rPr lang="en-US" altLang="zh-CN" sz="1400" dirty="0">
                <a:latin typeface="Cambria" panose="02040503050406030204" pitchFamily="18" charset="0"/>
                <a:ea typeface="Cambria" panose="02040503050406030204" pitchFamily="18" charset="0"/>
              </a:rPr>
              <a:t> accessible provincial-level data open platforms.</a:t>
            </a:r>
          </a:p>
          <a:p>
            <a:pPr marL="285750" indent="-28575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More than </a:t>
            </a:r>
            <a:r>
              <a:rPr lang="en-US" altLang="zh-CN" sz="1400" b="1" dirty="0">
                <a:latin typeface="Cambria" panose="02040503050406030204" pitchFamily="18" charset="0"/>
                <a:ea typeface="Cambria" panose="02040503050406030204" pitchFamily="18" charset="0"/>
              </a:rPr>
              <a:t>480,000</a:t>
            </a:r>
            <a:r>
              <a:rPr lang="en-US" altLang="zh-CN" sz="1400" dirty="0">
                <a:latin typeface="Cambria" panose="02040503050406030204" pitchFamily="18" charset="0"/>
                <a:ea typeface="Cambria" panose="02040503050406030204" pitchFamily="18" charset="0"/>
              </a:rPr>
              <a:t> open datasets, with a total volume exceeding </a:t>
            </a:r>
            <a:r>
              <a:rPr lang="en-US" altLang="zh-CN" sz="1400" b="1" dirty="0">
                <a:latin typeface="Cambria" panose="02040503050406030204" pitchFamily="18" charset="0"/>
                <a:ea typeface="Cambria" panose="02040503050406030204" pitchFamily="18" charset="0"/>
              </a:rPr>
              <a:t>160</a:t>
            </a:r>
            <a:r>
              <a:rPr lang="en-US" altLang="zh-CN" sz="1400" dirty="0">
                <a:latin typeface="Cambria" panose="02040503050406030204" pitchFamily="18" charset="0"/>
                <a:ea typeface="Cambria" panose="02040503050406030204" pitchFamily="18" charset="0"/>
              </a:rPr>
              <a:t> </a:t>
            </a:r>
            <a:r>
              <a:rPr lang="en-US" altLang="zh-CN" sz="1400" b="1" dirty="0">
                <a:latin typeface="Cambria" panose="02040503050406030204" pitchFamily="18" charset="0"/>
                <a:ea typeface="Cambria" panose="02040503050406030204" pitchFamily="18" charset="0"/>
              </a:rPr>
              <a:t>billion</a:t>
            </a:r>
            <a:r>
              <a:rPr lang="en-US" altLang="zh-CN" sz="1400" dirty="0">
                <a:latin typeface="Cambria" panose="02040503050406030204" pitchFamily="18" charset="0"/>
                <a:ea typeface="Cambria" panose="02040503050406030204" pitchFamily="18" charset="0"/>
              </a:rPr>
              <a:t> records</a:t>
            </a:r>
          </a:p>
          <a:p>
            <a:pPr marL="285750" indent="-285750">
              <a:lnSpc>
                <a:spcPct val="130000"/>
              </a:lnSpc>
              <a:buFont typeface="Arial" panose="020B0604020202090204" pitchFamily="34" charset="0"/>
              <a:buChar char="•"/>
            </a:pPr>
            <a:r>
              <a:rPr lang="en-US" altLang="zh-CN" sz="1400" dirty="0">
                <a:latin typeface="Cambria" panose="02040503050406030204" pitchFamily="18" charset="0"/>
                <a:ea typeface="Cambria" panose="02040503050406030204" pitchFamily="18" charset="0"/>
              </a:rPr>
              <a:t>Data utilization in </a:t>
            </a:r>
            <a:r>
              <a:rPr lang="en-US" altLang="zh-CN" sz="1400" b="1" dirty="0">
                <a:latin typeface="Cambria" panose="02040503050406030204" pitchFamily="18" charset="0"/>
                <a:ea typeface="Cambria" panose="02040503050406030204" pitchFamily="18" charset="0"/>
              </a:rPr>
              <a:t>10+</a:t>
            </a:r>
            <a:r>
              <a:rPr lang="en-US" altLang="zh-CN" sz="1400" dirty="0">
                <a:latin typeface="Cambria" panose="02040503050406030204" pitchFamily="18" charset="0"/>
                <a:ea typeface="Cambria" panose="02040503050406030204" pitchFamily="18" charset="0"/>
              </a:rPr>
              <a:t> provinces over </a:t>
            </a:r>
            <a:r>
              <a:rPr lang="en-US" altLang="zh-CN" sz="1400" b="1" dirty="0">
                <a:latin typeface="Cambria" panose="02040503050406030204" pitchFamily="18" charset="0"/>
                <a:ea typeface="Cambria" panose="02040503050406030204" pitchFamily="18" charset="0"/>
              </a:rPr>
              <a:t>100,000</a:t>
            </a:r>
            <a:r>
              <a:rPr lang="en-US" altLang="zh-CN" sz="1400" dirty="0">
                <a:latin typeface="Cambria" panose="02040503050406030204" pitchFamily="18" charset="0"/>
                <a:ea typeface="Cambria" panose="02040503050406030204" pitchFamily="18" charset="0"/>
              </a:rPr>
              <a:t> times</a:t>
            </a:r>
            <a:endParaRPr lang="zh-CN" altLang="en-US" sz="1400" b="1" dirty="0">
              <a:solidFill>
                <a:srgbClr val="50C0B9"/>
              </a:solidFill>
              <a:latin typeface="Cambria" panose="02040503050406030204" pitchFamily="18" charset="0"/>
              <a:ea typeface="FangSong" panose="02010609060101010101" pitchFamily="49" charset="-122"/>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42948-3966-9971-1EB6-5305C5512FA9}"/>
            </a:ext>
          </a:extLst>
        </p:cNvPr>
        <p:cNvGrpSpPr/>
        <p:nvPr/>
      </p:nvGrpSpPr>
      <p:grpSpPr>
        <a:xfrm>
          <a:off x="0" y="0"/>
          <a:ext cx="0" cy="0"/>
          <a:chOff x="0" y="0"/>
          <a:chExt cx="0" cy="0"/>
        </a:xfrm>
      </p:grpSpPr>
      <p:sp>
        <p:nvSpPr>
          <p:cNvPr id="57" name="标题 1">
            <a:extLst>
              <a:ext uri="{FF2B5EF4-FFF2-40B4-BE49-F238E27FC236}">
                <a16:creationId xmlns:a16="http://schemas.microsoft.com/office/drawing/2014/main" id="{84D87480-25DB-9DAF-92D2-50EF6BFA005F}"/>
              </a:ext>
            </a:extLst>
          </p:cNvPr>
          <p:cNvSpPr txBox="1">
            <a:spLocks/>
          </p:cNvSpPr>
          <p:nvPr/>
        </p:nvSpPr>
        <p:spPr>
          <a:xfrm>
            <a:off x="0" y="2723400"/>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5">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Thanks for your attention!</a:t>
            </a:r>
            <a:endParaRPr lang="zh-CN" altLang="en-US" b="1" dirty="0">
              <a:solidFill>
                <a:schemeClr val="accent5">
                  <a:lumMod val="75000"/>
                </a:schemeClr>
              </a:solidFill>
            </a:endParaRPr>
          </a:p>
        </p:txBody>
      </p:sp>
      <p:pic>
        <p:nvPicPr>
          <p:cNvPr id="2" name="图片 1" descr="图片包含 图标&#10;&#10;AI 生成的内容可能不正确。">
            <a:extLst>
              <a:ext uri="{FF2B5EF4-FFF2-40B4-BE49-F238E27FC236}">
                <a16:creationId xmlns:a16="http://schemas.microsoft.com/office/drawing/2014/main" id="{A5F98B9B-FFF9-3865-E579-07A521115339}"/>
              </a:ext>
            </a:extLst>
          </p:cNvPr>
          <p:cNvPicPr>
            <a:picLocks noChangeAspect="1"/>
          </p:cNvPicPr>
          <p:nvPr/>
        </p:nvPicPr>
        <p:blipFill>
          <a:blip r:embed="rId3">
            <a:alphaModFix amt="70000"/>
          </a:blip>
          <a:stretch>
            <a:fillRect/>
          </a:stretch>
        </p:blipFill>
        <p:spPr>
          <a:xfrm>
            <a:off x="4769413" y="2076607"/>
            <a:ext cx="2776896" cy="646793"/>
          </a:xfrm>
          <a:prstGeom prst="rect">
            <a:avLst/>
          </a:prstGeom>
        </p:spPr>
      </p:pic>
      <p:pic>
        <p:nvPicPr>
          <p:cNvPr id="3" name="图片 2">
            <a:extLst>
              <a:ext uri="{FF2B5EF4-FFF2-40B4-BE49-F238E27FC236}">
                <a16:creationId xmlns:a16="http://schemas.microsoft.com/office/drawing/2014/main" id="{B01381CE-735A-DAF1-4E74-6D0F730E80B7}"/>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5208697" y="4368731"/>
            <a:ext cx="1774606" cy="705599"/>
          </a:xfrm>
          <a:prstGeom prst="rect">
            <a:avLst/>
          </a:prstGeom>
          <a:ln>
            <a:noFill/>
          </a:ln>
          <a:effectLst>
            <a:outerShdw blurRad="292100" dist="139700" dir="2700000" algn="tl" rotWithShape="0">
              <a:srgbClr val="333333">
                <a:alpha val="65000"/>
              </a:srgbClr>
            </a:outerShdw>
          </a:effectLst>
        </p:spPr>
      </p:pic>
      <p:sp>
        <p:nvSpPr>
          <p:cNvPr id="4" name="文本框 3">
            <a:extLst>
              <a:ext uri="{FF2B5EF4-FFF2-40B4-BE49-F238E27FC236}">
                <a16:creationId xmlns:a16="http://schemas.microsoft.com/office/drawing/2014/main" id="{6A35E541-B6A6-79A1-8131-A611838EC35B}"/>
              </a:ext>
            </a:extLst>
          </p:cNvPr>
          <p:cNvSpPr txBox="1"/>
          <p:nvPr/>
        </p:nvSpPr>
        <p:spPr>
          <a:xfrm>
            <a:off x="445169" y="4721530"/>
            <a:ext cx="11371224" cy="1715662"/>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REN Ming</a:t>
            </a:r>
          </a:p>
          <a:p>
            <a:pPr marL="0" marR="0" lvl="0" indent="0" algn="r" defTabSz="914400" rtl="0" eaLnBrk="1" fontAlgn="auto" latinLnBrk="0" hangingPunct="1">
              <a:lnSpc>
                <a:spcPct val="150000"/>
              </a:lnSpc>
              <a:spcBef>
                <a:spcPts val="0"/>
              </a:spcBef>
              <a:spcAft>
                <a:spcPts val="0"/>
              </a:spcAft>
              <a:buClrTx/>
              <a:buSzTx/>
              <a:buFontTx/>
              <a:buNone/>
              <a:defRPr/>
            </a:pPr>
            <a:r>
              <a:rPr lang="en-US" altLang="zh-CN" sz="14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PhD, Professor</a:t>
            </a:r>
          </a:p>
          <a:p>
            <a:pPr marL="0" marR="0" lvl="0" indent="0" algn="r" defTabSz="914400" rtl="0" eaLnBrk="1" fontAlgn="auto" latinLnBrk="0" hangingPunct="1">
              <a:lnSpc>
                <a:spcPct val="150000"/>
              </a:lnSpc>
              <a:spcBef>
                <a:spcPts val="0"/>
              </a:spcBef>
              <a:spcAft>
                <a:spcPts val="0"/>
              </a:spcAft>
              <a:buClrTx/>
              <a:buSzTx/>
              <a:buFontTx/>
              <a:buNone/>
              <a:defRPr/>
            </a:pPr>
            <a:r>
              <a:rPr lang="en-US" altLang="zh-CN" sz="14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Vice Dean, School of Information Resource Management</a:t>
            </a:r>
          </a:p>
          <a:p>
            <a:pPr lvl="0" algn="r">
              <a:lnSpc>
                <a:spcPct val="150000"/>
              </a:lnSpc>
              <a:defRPr/>
            </a:pPr>
            <a:r>
              <a:rPr lang="en-US" altLang="zh-CN" sz="14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Vice Dean, Institute for AI governance</a:t>
            </a:r>
          </a:p>
          <a:p>
            <a:pPr marL="0" marR="0" lvl="0" indent="0" algn="r" defTabSz="914400" rtl="0" eaLnBrk="1" fontAlgn="auto" latinLnBrk="0" hangingPunct="1">
              <a:lnSpc>
                <a:spcPct val="150000"/>
              </a:lnSpc>
              <a:spcBef>
                <a:spcPts val="0"/>
              </a:spcBef>
              <a:spcAft>
                <a:spcPts val="0"/>
              </a:spcAft>
              <a:buClrTx/>
              <a:buSzTx/>
              <a:buFontTx/>
              <a:buNone/>
              <a:defRPr/>
            </a:pPr>
            <a:r>
              <a:rPr lang="en-US" altLang="zh-CN" sz="1400" b="1" dirty="0">
                <a:solidFill>
                  <a:schemeClr val="tx1">
                    <a:lumMod val="75000"/>
                    <a:lumOff val="25000"/>
                  </a:schemeClr>
                </a:solidFill>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rPr>
              <a:t>Renmin University of China</a:t>
            </a:r>
            <a:endParaRPr kumimoji="0" lang="en-US" altLang="zh-CN" sz="1400" b="1" i="0" u="none" strike="noStrike" kern="1200" cap="none" spc="0" normalizeH="0" baseline="0" noProof="0" dirty="0">
              <a:ln>
                <a:noFill/>
              </a:ln>
              <a:solidFill>
                <a:schemeClr val="tx1">
                  <a:lumMod val="75000"/>
                  <a:lumOff val="25000"/>
                </a:schemeClr>
              </a:solidFill>
              <a:effectLst/>
              <a:uLnTx/>
              <a:uFillTx/>
              <a:latin typeface="Times New Roman" panose="02020603050405020304" pitchFamily="18" charset="0"/>
              <a:ea typeface="FangSong" panose="02010609060101010101" pitchFamily="49"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73272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A72B-C7F5-DC26-B08B-0856CF0F677D}"/>
            </a:ext>
          </a:extLst>
        </p:cNvPr>
        <p:cNvGrpSpPr/>
        <p:nvPr/>
      </p:nvGrpSpPr>
      <p:grpSpPr>
        <a:xfrm>
          <a:off x="0" y="0"/>
          <a:ext cx="0" cy="0"/>
          <a:chOff x="0" y="0"/>
          <a:chExt cx="0" cy="0"/>
        </a:xfrm>
      </p:grpSpPr>
      <p:pic>
        <p:nvPicPr>
          <p:cNvPr id="119" name="内容占位符 4">
            <a:extLst>
              <a:ext uri="{FF2B5EF4-FFF2-40B4-BE49-F238E27FC236}">
                <a16:creationId xmlns:a16="http://schemas.microsoft.com/office/drawing/2014/main" id="{15E74827-7F96-024B-D137-E57C0EA12A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522" y="4103074"/>
            <a:ext cx="3491368" cy="2420682"/>
          </a:xfrm>
        </p:spPr>
      </p:pic>
      <p:sp>
        <p:nvSpPr>
          <p:cNvPr id="5" name="任意多边形: 形状 4">
            <a:extLst>
              <a:ext uri="{FF2B5EF4-FFF2-40B4-BE49-F238E27FC236}">
                <a16:creationId xmlns:a16="http://schemas.microsoft.com/office/drawing/2014/main" id="{B85359FC-A483-13ED-E6B1-7C259E91B556}"/>
              </a:ext>
            </a:extLst>
          </p:cNvPr>
          <p:cNvSpPr/>
          <p:nvPr/>
        </p:nvSpPr>
        <p:spPr>
          <a:xfrm>
            <a:off x="5581247" y="2802637"/>
            <a:ext cx="7504151" cy="2932582"/>
          </a:xfrm>
          <a:custGeom>
            <a:avLst/>
            <a:gdLst>
              <a:gd name="csX0" fmla="*/ 839170 w 8719246"/>
              <a:gd name="csY0" fmla="*/ 0 h 3409217"/>
              <a:gd name="csX1" fmla="*/ 1705079 w 8719246"/>
              <a:gd name="csY1" fmla="*/ 1136072 h 3409217"/>
              <a:gd name="csX2" fmla="*/ 264206 w 8719246"/>
              <a:gd name="csY2" fmla="*/ 2382981 h 3409217"/>
              <a:gd name="csX3" fmla="*/ 7981188 w 8719246"/>
              <a:gd name="csY3" fmla="*/ 3325091 h 3409217"/>
              <a:gd name="csX4" fmla="*/ 7967333 w 8719246"/>
              <a:gd name="csY4" fmla="*/ 3304309 h 3409217"/>
            </a:gdLst>
            <a:ahLst/>
            <a:cxnLst>
              <a:cxn ang="0">
                <a:pos x="csX0" y="csY0"/>
              </a:cxn>
              <a:cxn ang="0">
                <a:pos x="csX1" y="csY1"/>
              </a:cxn>
              <a:cxn ang="0">
                <a:pos x="csX2" y="csY2"/>
              </a:cxn>
              <a:cxn ang="0">
                <a:pos x="csX3" y="csY3"/>
              </a:cxn>
              <a:cxn ang="0">
                <a:pos x="csX4" y="csY4"/>
              </a:cxn>
            </a:cxnLst>
            <a:rect l="l" t="t" r="r" b="b"/>
            <a:pathLst>
              <a:path w="8719246" h="3409217">
                <a:moveTo>
                  <a:pt x="839170" y="0"/>
                </a:moveTo>
                <a:cubicBezTo>
                  <a:pt x="1320038" y="369454"/>
                  <a:pt x="1800906" y="738909"/>
                  <a:pt x="1705079" y="1136072"/>
                </a:cubicBezTo>
                <a:cubicBezTo>
                  <a:pt x="1609252" y="1533235"/>
                  <a:pt x="-781812" y="2018144"/>
                  <a:pt x="264206" y="2382981"/>
                </a:cubicBezTo>
                <a:cubicBezTo>
                  <a:pt x="1310224" y="2747818"/>
                  <a:pt x="6697334" y="3171536"/>
                  <a:pt x="7981188" y="3325091"/>
                </a:cubicBezTo>
                <a:cubicBezTo>
                  <a:pt x="9265042" y="3478646"/>
                  <a:pt x="8616187" y="3391477"/>
                  <a:pt x="7967333" y="3304309"/>
                </a:cubicBezTo>
              </a:path>
            </a:pathLst>
          </a:custGeom>
          <a:ln w="50800">
            <a:solidFill>
              <a:schemeClr val="accent1">
                <a:lumMod val="60000"/>
                <a:lumOff val="4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弧形 2">
            <a:extLst>
              <a:ext uri="{FF2B5EF4-FFF2-40B4-BE49-F238E27FC236}">
                <a16:creationId xmlns:a16="http://schemas.microsoft.com/office/drawing/2014/main" id="{135749B0-3935-2484-D0CF-CCC01D1D5C6B}"/>
              </a:ext>
            </a:extLst>
          </p:cNvPr>
          <p:cNvSpPr/>
          <p:nvPr/>
        </p:nvSpPr>
        <p:spPr>
          <a:xfrm>
            <a:off x="-6510534" y="2112642"/>
            <a:ext cx="13112508" cy="1992503"/>
          </a:xfrm>
          <a:prstGeom prst="arc">
            <a:avLst/>
          </a:prstGeom>
          <a:ln w="50800">
            <a:solidFill>
              <a:schemeClr val="accent1">
                <a:lumMod val="60000"/>
                <a:lumOff val="4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67AE6B94-2D88-56E9-1173-241FCFED3664}"/>
              </a:ext>
            </a:extLst>
          </p:cNvPr>
          <p:cNvSpPr>
            <a:spLocks noGrp="1"/>
          </p:cNvSpPr>
          <p:nvPr>
            <p:ph type="title"/>
          </p:nvPr>
        </p:nvSpPr>
        <p:spPr>
          <a:xfrm>
            <a:off x="0" y="229867"/>
            <a:ext cx="12192000" cy="705600"/>
          </a:xfrm>
        </p:spPr>
        <p:txBody>
          <a:bodyPr vert="horz" lIns="90000" tIns="46800" rIns="90000" bIns="46800" rtlCol="0" anchor="ctr" anchorCtr="0">
            <a:normAutofit/>
          </a:bodyPr>
          <a:lstStyle/>
          <a:p>
            <a:pPr algn="ctr"/>
            <a:r>
              <a:rPr lang="en-US" altLang="zh-CN" sz="2800"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Factor &amp; Data Factor Market</a:t>
            </a:r>
            <a:endParaRPr lang="zh-CN" altLang="en-US" sz="2800"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98BDE7A6-26A2-843D-85A5-BFFEB0D8143B}"/>
              </a:ext>
            </a:extLst>
          </p:cNvPr>
          <p:cNvSpPr txBox="1"/>
          <p:nvPr/>
        </p:nvSpPr>
        <p:spPr>
          <a:xfrm>
            <a:off x="929230" y="2461288"/>
            <a:ext cx="2650665" cy="430887"/>
          </a:xfrm>
          <a:prstGeom prst="rect">
            <a:avLst/>
          </a:prstGeom>
          <a:no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proposing to regard information resources as production factors</a:t>
            </a:r>
          </a:p>
        </p:txBody>
      </p:sp>
      <p:sp>
        <p:nvSpPr>
          <p:cNvPr id="11" name="文本框 10">
            <a:extLst>
              <a:ext uri="{FF2B5EF4-FFF2-40B4-BE49-F238E27FC236}">
                <a16:creationId xmlns:a16="http://schemas.microsoft.com/office/drawing/2014/main" id="{20AA0CA8-C5A6-CCB9-7743-610B0D868C34}"/>
              </a:ext>
            </a:extLst>
          </p:cNvPr>
          <p:cNvSpPr txBox="1"/>
          <p:nvPr/>
        </p:nvSpPr>
        <p:spPr>
          <a:xfrm>
            <a:off x="606099" y="2164142"/>
            <a:ext cx="737702" cy="276999"/>
          </a:xfrm>
          <a:prstGeom prst="rect">
            <a:avLst/>
          </a:prstGeom>
          <a:noFill/>
        </p:spPr>
        <p:txBody>
          <a:bodyPr wrap="none" rtlCol="0">
            <a:spAutoFit/>
          </a:bodyPr>
          <a:lstStyle/>
          <a:p>
            <a:r>
              <a:rPr lang="en-US" sz="1200" dirty="0"/>
              <a:t>2014.12</a:t>
            </a:r>
          </a:p>
        </p:txBody>
      </p:sp>
      <p:sp>
        <p:nvSpPr>
          <p:cNvPr id="14" name="文本框 13">
            <a:extLst>
              <a:ext uri="{FF2B5EF4-FFF2-40B4-BE49-F238E27FC236}">
                <a16:creationId xmlns:a16="http://schemas.microsoft.com/office/drawing/2014/main" id="{893955E1-EB5B-581F-95D9-05D48E3B1AEE}"/>
              </a:ext>
            </a:extLst>
          </p:cNvPr>
          <p:cNvSpPr txBox="1"/>
          <p:nvPr/>
        </p:nvSpPr>
        <p:spPr>
          <a:xfrm>
            <a:off x="-80569" y="759892"/>
            <a:ext cx="2224387" cy="830997"/>
          </a:xfrm>
          <a:prstGeom prst="rect">
            <a:avLst/>
          </a:prstGeom>
          <a:noFill/>
        </p:spPr>
        <p:txBody>
          <a:bodyPr wrap="square" rtlCol="0">
            <a:spAutoFit/>
          </a:bodyPr>
          <a:lstStyle/>
          <a:p>
            <a:pPr algn="r"/>
            <a:r>
              <a:rPr lang="en-US" altLang="zh-CN" sz="1200" dirty="0">
                <a:latin typeface="Times New Roman" panose="02020603050405020304" pitchFamily="18" charset="0"/>
                <a:cs typeface="Times New Roman" panose="02020603050405020304" pitchFamily="18" charset="0"/>
              </a:rPr>
              <a:t>first top-level doc on big data </a:t>
            </a:r>
            <a:r>
              <a:rPr lang="en-US" altLang="zh-CN" sz="1100" b="1" i="1" dirty="0">
                <a:solidFill>
                  <a:srgbClr val="4779C0"/>
                </a:solidFill>
              </a:rPr>
              <a:t>Action Plan on Promoting Big Data Development </a:t>
            </a:r>
            <a:r>
              <a:rPr lang="en-US" altLang="zh-CN" sz="1200" dirty="0">
                <a:latin typeface="Times New Roman" panose="02020603050405020304" pitchFamily="18" charset="0"/>
                <a:cs typeface="Times New Roman" panose="02020603050405020304" pitchFamily="18" charset="0"/>
              </a:rPr>
              <a:t>issued by the State Council</a:t>
            </a:r>
            <a:endParaRPr lang="en-US" sz="1200" i="1" dirty="0">
              <a:solidFill>
                <a:schemeClr val="accent1"/>
              </a:solidFill>
              <a:latin typeface="Times New Roman" panose="02020603050405020304" pitchFamily="18" charset="0"/>
              <a:cs typeface="Times New Roman" panose="02020603050405020304" pitchFamily="18" charset="0"/>
            </a:endParaRPr>
          </a:p>
        </p:txBody>
      </p:sp>
      <p:sp>
        <p:nvSpPr>
          <p:cNvPr id="15" name="椭圆 14">
            <a:extLst>
              <a:ext uri="{FF2B5EF4-FFF2-40B4-BE49-F238E27FC236}">
                <a16:creationId xmlns:a16="http://schemas.microsoft.com/office/drawing/2014/main" id="{1BAA6788-7419-3A38-2212-D069FBFA5368}"/>
              </a:ext>
            </a:extLst>
          </p:cNvPr>
          <p:cNvSpPr/>
          <p:nvPr/>
        </p:nvSpPr>
        <p:spPr>
          <a:xfrm>
            <a:off x="5725680" y="259458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本框 15">
            <a:extLst>
              <a:ext uri="{FF2B5EF4-FFF2-40B4-BE49-F238E27FC236}">
                <a16:creationId xmlns:a16="http://schemas.microsoft.com/office/drawing/2014/main" id="{6A6C16DB-05C0-CA02-04FF-EC8098859ABC}"/>
              </a:ext>
            </a:extLst>
          </p:cNvPr>
          <p:cNvSpPr txBox="1"/>
          <p:nvPr/>
        </p:nvSpPr>
        <p:spPr>
          <a:xfrm>
            <a:off x="3544179" y="2351639"/>
            <a:ext cx="737702" cy="276999"/>
          </a:xfrm>
          <a:prstGeom prst="rect">
            <a:avLst/>
          </a:prstGeom>
          <a:noFill/>
        </p:spPr>
        <p:txBody>
          <a:bodyPr wrap="none" rtlCol="0">
            <a:spAutoFit/>
          </a:bodyPr>
          <a:lstStyle/>
          <a:p>
            <a:r>
              <a:rPr lang="en-US" sz="1200" dirty="0"/>
              <a:t>2017.10</a:t>
            </a:r>
          </a:p>
        </p:txBody>
      </p:sp>
      <p:sp>
        <p:nvSpPr>
          <p:cNvPr id="17" name="文本框 16">
            <a:extLst>
              <a:ext uri="{FF2B5EF4-FFF2-40B4-BE49-F238E27FC236}">
                <a16:creationId xmlns:a16="http://schemas.microsoft.com/office/drawing/2014/main" id="{CE9C9461-EFE5-28A0-DFAA-542CCC49BD53}"/>
              </a:ext>
            </a:extLst>
          </p:cNvPr>
          <p:cNvSpPr txBox="1"/>
          <p:nvPr/>
        </p:nvSpPr>
        <p:spPr>
          <a:xfrm>
            <a:off x="2915730" y="1191561"/>
            <a:ext cx="2469800" cy="754053"/>
          </a:xfrm>
          <a:prstGeom prst="rect">
            <a:avLst/>
          </a:prstGeom>
          <a:noFill/>
        </p:spPr>
        <p:txBody>
          <a:bodyPr wrap="square" rtlCol="0">
            <a:spAutoFit/>
          </a:bodyPr>
          <a:lstStyle/>
          <a:p>
            <a:r>
              <a:rPr lang="en-US" altLang="zh-CN" sz="1000" b="1" i="1" dirty="0"/>
              <a:t>19th National Congress Report of the Communist Party of China </a:t>
            </a:r>
            <a:r>
              <a:rPr lang="en-US" altLang="zh-CN" sz="1100" dirty="0">
                <a:latin typeface="Times New Roman" panose="02020603050405020304" pitchFamily="18" charset="0"/>
                <a:cs typeface="Times New Roman" panose="02020603050405020304" pitchFamily="18" charset="0"/>
              </a:rPr>
              <a:t>proposing to promote the in-depth integration of big data and physical economy</a:t>
            </a:r>
            <a:r>
              <a:rPr lang="en-US" altLang="zh-CN" sz="1100" dirty="0"/>
              <a:t>.</a:t>
            </a:r>
            <a:endParaRPr lang="en-US" sz="1100" dirty="0">
              <a:solidFill>
                <a:schemeClr val="accent1"/>
              </a:solidFill>
            </a:endParaRPr>
          </a:p>
        </p:txBody>
      </p:sp>
      <p:sp>
        <p:nvSpPr>
          <p:cNvPr id="18" name="椭圆 17">
            <a:extLst>
              <a:ext uri="{FF2B5EF4-FFF2-40B4-BE49-F238E27FC236}">
                <a16:creationId xmlns:a16="http://schemas.microsoft.com/office/drawing/2014/main" id="{51A67D9F-244D-D4EC-B49D-CAFA869318F9}"/>
              </a:ext>
            </a:extLst>
          </p:cNvPr>
          <p:cNvSpPr/>
          <p:nvPr/>
        </p:nvSpPr>
        <p:spPr>
          <a:xfrm>
            <a:off x="3913030" y="22403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文本框 18">
            <a:extLst>
              <a:ext uri="{FF2B5EF4-FFF2-40B4-BE49-F238E27FC236}">
                <a16:creationId xmlns:a16="http://schemas.microsoft.com/office/drawing/2014/main" id="{FBAAF9BE-F8A0-5470-22DE-BED35265B7C9}"/>
              </a:ext>
            </a:extLst>
          </p:cNvPr>
          <p:cNvSpPr txBox="1"/>
          <p:nvPr/>
        </p:nvSpPr>
        <p:spPr>
          <a:xfrm>
            <a:off x="5402549" y="2306950"/>
            <a:ext cx="737702" cy="276999"/>
          </a:xfrm>
          <a:prstGeom prst="rect">
            <a:avLst/>
          </a:prstGeom>
          <a:noFill/>
        </p:spPr>
        <p:txBody>
          <a:bodyPr wrap="none" rtlCol="0">
            <a:spAutoFit/>
          </a:bodyPr>
          <a:lstStyle/>
          <a:p>
            <a:r>
              <a:rPr lang="en-US" sz="1200" dirty="0"/>
              <a:t>2019.10</a:t>
            </a:r>
          </a:p>
        </p:txBody>
      </p:sp>
      <p:sp>
        <p:nvSpPr>
          <p:cNvPr id="20" name="椭圆 19">
            <a:extLst>
              <a:ext uri="{FF2B5EF4-FFF2-40B4-BE49-F238E27FC236}">
                <a16:creationId xmlns:a16="http://schemas.microsoft.com/office/drawing/2014/main" id="{7464A61E-6A79-CAF3-C826-30125CDD3550}"/>
              </a:ext>
            </a:extLst>
          </p:cNvPr>
          <p:cNvSpPr/>
          <p:nvPr/>
        </p:nvSpPr>
        <p:spPr>
          <a:xfrm>
            <a:off x="6538682" y="2977245"/>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a:extLst>
              <a:ext uri="{FF2B5EF4-FFF2-40B4-BE49-F238E27FC236}">
                <a16:creationId xmlns:a16="http://schemas.microsoft.com/office/drawing/2014/main" id="{023DDF1A-B2FF-045E-4070-352BC1ED48A2}"/>
              </a:ext>
            </a:extLst>
          </p:cNvPr>
          <p:cNvSpPr txBox="1"/>
          <p:nvPr/>
        </p:nvSpPr>
        <p:spPr>
          <a:xfrm>
            <a:off x="6387749" y="2714835"/>
            <a:ext cx="652743" cy="276999"/>
          </a:xfrm>
          <a:prstGeom prst="rect">
            <a:avLst/>
          </a:prstGeom>
          <a:noFill/>
        </p:spPr>
        <p:txBody>
          <a:bodyPr wrap="none" rtlCol="0">
            <a:spAutoFit/>
          </a:bodyPr>
          <a:lstStyle/>
          <a:p>
            <a:r>
              <a:rPr lang="en-US" sz="1200" dirty="0"/>
              <a:t>2020.4</a:t>
            </a:r>
          </a:p>
        </p:txBody>
      </p:sp>
      <p:sp>
        <p:nvSpPr>
          <p:cNvPr id="23" name="文本框 22">
            <a:extLst>
              <a:ext uri="{FF2B5EF4-FFF2-40B4-BE49-F238E27FC236}">
                <a16:creationId xmlns:a16="http://schemas.microsoft.com/office/drawing/2014/main" id="{4827906E-5BEF-46F2-4E26-EE519B965206}"/>
              </a:ext>
            </a:extLst>
          </p:cNvPr>
          <p:cNvSpPr txBox="1"/>
          <p:nvPr/>
        </p:nvSpPr>
        <p:spPr>
          <a:xfrm>
            <a:off x="6175537" y="3780328"/>
            <a:ext cx="726289" cy="276999"/>
          </a:xfrm>
          <a:prstGeom prst="rect">
            <a:avLst/>
          </a:prstGeom>
          <a:noFill/>
        </p:spPr>
        <p:txBody>
          <a:bodyPr wrap="none" rtlCol="0">
            <a:spAutoFit/>
          </a:bodyPr>
          <a:lstStyle/>
          <a:p>
            <a:r>
              <a:rPr lang="en-US" sz="1200" dirty="0"/>
              <a:t>2020.11</a:t>
            </a:r>
          </a:p>
        </p:txBody>
      </p:sp>
      <p:sp>
        <p:nvSpPr>
          <p:cNvPr id="24" name="椭圆 23">
            <a:extLst>
              <a:ext uri="{FF2B5EF4-FFF2-40B4-BE49-F238E27FC236}">
                <a16:creationId xmlns:a16="http://schemas.microsoft.com/office/drawing/2014/main" id="{C3DB47A8-1FAE-097A-2E14-1262BEFDE127}"/>
              </a:ext>
            </a:extLst>
          </p:cNvPr>
          <p:cNvSpPr/>
          <p:nvPr/>
        </p:nvSpPr>
        <p:spPr>
          <a:xfrm>
            <a:off x="5550109" y="457859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文本框 24">
            <a:extLst>
              <a:ext uri="{FF2B5EF4-FFF2-40B4-BE49-F238E27FC236}">
                <a16:creationId xmlns:a16="http://schemas.microsoft.com/office/drawing/2014/main" id="{50112832-6CC1-2663-89E5-3521126AF208}"/>
              </a:ext>
            </a:extLst>
          </p:cNvPr>
          <p:cNvSpPr txBox="1"/>
          <p:nvPr/>
        </p:nvSpPr>
        <p:spPr>
          <a:xfrm>
            <a:off x="4893844" y="4159135"/>
            <a:ext cx="652743" cy="276999"/>
          </a:xfrm>
          <a:prstGeom prst="rect">
            <a:avLst/>
          </a:prstGeom>
          <a:noFill/>
        </p:spPr>
        <p:txBody>
          <a:bodyPr wrap="none" rtlCol="0">
            <a:spAutoFit/>
          </a:bodyPr>
          <a:lstStyle/>
          <a:p>
            <a:r>
              <a:rPr lang="en-US" sz="1200" dirty="0"/>
              <a:t>2021.1</a:t>
            </a:r>
          </a:p>
        </p:txBody>
      </p:sp>
      <p:sp>
        <p:nvSpPr>
          <p:cNvPr id="27" name="文本框 26">
            <a:extLst>
              <a:ext uri="{FF2B5EF4-FFF2-40B4-BE49-F238E27FC236}">
                <a16:creationId xmlns:a16="http://schemas.microsoft.com/office/drawing/2014/main" id="{7C1F2511-C7A8-23F4-4081-ABA7A334757A}"/>
              </a:ext>
            </a:extLst>
          </p:cNvPr>
          <p:cNvSpPr txBox="1"/>
          <p:nvPr/>
        </p:nvSpPr>
        <p:spPr>
          <a:xfrm>
            <a:off x="6387749" y="5122608"/>
            <a:ext cx="652743" cy="276999"/>
          </a:xfrm>
          <a:prstGeom prst="rect">
            <a:avLst/>
          </a:prstGeom>
          <a:noFill/>
        </p:spPr>
        <p:txBody>
          <a:bodyPr wrap="none" rtlCol="0">
            <a:spAutoFit/>
          </a:bodyPr>
          <a:lstStyle/>
          <a:p>
            <a:r>
              <a:rPr lang="en-US" sz="1200" dirty="0"/>
              <a:t>2022.4</a:t>
            </a:r>
          </a:p>
        </p:txBody>
      </p:sp>
      <p:sp>
        <p:nvSpPr>
          <p:cNvPr id="32" name="文本框 31">
            <a:extLst>
              <a:ext uri="{FF2B5EF4-FFF2-40B4-BE49-F238E27FC236}">
                <a16:creationId xmlns:a16="http://schemas.microsoft.com/office/drawing/2014/main" id="{CEA6E483-E627-E32A-5BAB-8B75BD8DCC76}"/>
              </a:ext>
            </a:extLst>
          </p:cNvPr>
          <p:cNvSpPr txBox="1"/>
          <p:nvPr/>
        </p:nvSpPr>
        <p:spPr>
          <a:xfrm>
            <a:off x="5739449" y="1559154"/>
            <a:ext cx="4209528" cy="430887"/>
          </a:xfrm>
          <a:prstGeom prst="rect">
            <a:avLst/>
          </a:prstGeom>
          <a:noFill/>
        </p:spPr>
        <p:txBody>
          <a:bodyPr wrap="square" rtlCol="0">
            <a:spAutoFit/>
          </a:bodyPr>
          <a:lstStyle/>
          <a:p>
            <a:r>
              <a:rPr lang="en-US" altLang="zh-CN" sz="1100" dirty="0">
                <a:solidFill>
                  <a:schemeClr val="accent1"/>
                </a:solidFill>
                <a:latin typeface="Times New Roman" panose="02020603050405020304" pitchFamily="18" charset="0"/>
                <a:cs typeface="Times New Roman" panose="02020603050405020304" pitchFamily="18" charset="0"/>
              </a:rPr>
              <a:t>Firstly put forward that “data may participate in distribution as a factor of production according to its contribution”</a:t>
            </a:r>
          </a:p>
        </p:txBody>
      </p:sp>
      <p:sp>
        <p:nvSpPr>
          <p:cNvPr id="33" name="文本框 32">
            <a:extLst>
              <a:ext uri="{FF2B5EF4-FFF2-40B4-BE49-F238E27FC236}">
                <a16:creationId xmlns:a16="http://schemas.microsoft.com/office/drawing/2014/main" id="{18A7A036-A7E9-977F-DCE0-BC542CE8154C}"/>
              </a:ext>
            </a:extLst>
          </p:cNvPr>
          <p:cNvSpPr txBox="1"/>
          <p:nvPr/>
        </p:nvSpPr>
        <p:spPr>
          <a:xfrm>
            <a:off x="6647148" y="2393663"/>
            <a:ext cx="4488078" cy="338554"/>
          </a:xfrm>
          <a:prstGeom prst="rect">
            <a:avLst/>
          </a:prstGeom>
          <a:noFill/>
        </p:spPr>
        <p:txBody>
          <a:bodyPr wrap="square" rtlCol="0">
            <a:spAutoFit/>
          </a:bodyPr>
          <a:lstStyle/>
          <a:p>
            <a:r>
              <a:rPr lang="en-US" altLang="zh-CN" sz="1600" b="1" dirty="0">
                <a:solidFill>
                  <a:srgbClr val="4779C0"/>
                </a:solidFill>
              </a:rPr>
              <a:t>Data</a:t>
            </a:r>
            <a:r>
              <a:rPr lang="en-US" altLang="zh-CN" sz="1400" b="1" dirty="0">
                <a:solidFill>
                  <a:srgbClr val="4779C0"/>
                </a:solidFill>
              </a:rPr>
              <a:t> </a:t>
            </a:r>
            <a:r>
              <a:rPr lang="en-US" altLang="zh-CN" sz="1200" b="1" dirty="0"/>
              <a:t>recognized as</a:t>
            </a:r>
            <a:r>
              <a:rPr lang="en-US" altLang="zh-CN" sz="1400" b="1" dirty="0">
                <a:solidFill>
                  <a:srgbClr val="4779C0"/>
                </a:solidFill>
              </a:rPr>
              <a:t> a New Factor of Production</a:t>
            </a:r>
            <a:endParaRPr lang="en-US" sz="1050" b="1" dirty="0">
              <a:solidFill>
                <a:srgbClr val="4779C0"/>
              </a:solidFill>
            </a:endParaRPr>
          </a:p>
        </p:txBody>
      </p:sp>
      <p:sp>
        <p:nvSpPr>
          <p:cNvPr id="34" name="文本框 33">
            <a:extLst>
              <a:ext uri="{FF2B5EF4-FFF2-40B4-BE49-F238E27FC236}">
                <a16:creationId xmlns:a16="http://schemas.microsoft.com/office/drawing/2014/main" id="{FB18922F-378E-88D6-0E36-A3DE9F3DD2B5}"/>
              </a:ext>
            </a:extLst>
          </p:cNvPr>
          <p:cNvSpPr txBox="1"/>
          <p:nvPr/>
        </p:nvSpPr>
        <p:spPr>
          <a:xfrm>
            <a:off x="2784304" y="3101178"/>
            <a:ext cx="3767114" cy="907941"/>
          </a:xfrm>
          <a:prstGeom prst="rect">
            <a:avLst/>
          </a:prstGeom>
          <a:noFill/>
        </p:spPr>
        <p:txBody>
          <a:bodyPr wrap="square" rtlCol="0">
            <a:spAutoFit/>
          </a:bodyPr>
          <a:lstStyle/>
          <a:p>
            <a:r>
              <a:rPr lang="en-US" altLang="zh-CN" sz="1050" b="1" i="1" dirty="0"/>
              <a:t>The 14th 5-year Plan for National Economic &amp; Social Development and Long-term Objectives through 2035 </a:t>
            </a:r>
            <a:r>
              <a:rPr lang="en-US" altLang="zh-CN" sz="1000" dirty="0">
                <a:latin typeface="Times New Roman" panose="02020603050405020304" pitchFamily="18" charset="0"/>
                <a:cs typeface="Times New Roman" panose="02020603050405020304" pitchFamily="18" charset="0"/>
              </a:rPr>
              <a:t>arranging for data property rights, establishing basic systems and standards related to data resource property rights, and cultivating data trading platforms and market entities.</a:t>
            </a:r>
          </a:p>
        </p:txBody>
      </p:sp>
      <p:sp>
        <p:nvSpPr>
          <p:cNvPr id="35" name="文本框 34">
            <a:extLst>
              <a:ext uri="{FF2B5EF4-FFF2-40B4-BE49-F238E27FC236}">
                <a16:creationId xmlns:a16="http://schemas.microsoft.com/office/drawing/2014/main" id="{0BBFB208-9C2C-2EC3-C528-43A9E6DC7F53}"/>
              </a:ext>
            </a:extLst>
          </p:cNvPr>
          <p:cNvSpPr txBox="1"/>
          <p:nvPr/>
        </p:nvSpPr>
        <p:spPr>
          <a:xfrm>
            <a:off x="3064764" y="4383285"/>
            <a:ext cx="2516483" cy="754053"/>
          </a:xfrm>
          <a:prstGeom prst="rect">
            <a:avLst/>
          </a:prstGeom>
          <a:noFill/>
        </p:spPr>
        <p:txBody>
          <a:bodyPr wrap="square" rtlCol="0">
            <a:spAutoFit/>
          </a:bodyPr>
          <a:lstStyle/>
          <a:p>
            <a:pPr algn="r"/>
            <a:r>
              <a:rPr lang="en-US" altLang="zh-CN" sz="1100" b="1" i="1" dirty="0"/>
              <a:t>Action Plan for Building</a:t>
            </a:r>
          </a:p>
          <a:p>
            <a:pPr algn="r"/>
            <a:r>
              <a:rPr lang="en-US" altLang="zh-CN" sz="1100" b="1" i="1" dirty="0"/>
              <a:t>a High-Standard Market System</a:t>
            </a:r>
            <a:r>
              <a:rPr lang="en-US" altLang="zh-CN" sz="1100" dirty="0"/>
              <a:t> </a:t>
            </a:r>
            <a:r>
              <a:rPr lang="en-US" altLang="zh-CN" sz="1000" dirty="0">
                <a:latin typeface="Times New Roman" panose="02020603050405020304" pitchFamily="18" charset="0"/>
                <a:cs typeface="Times New Roman" panose="02020603050405020304" pitchFamily="18" charset="0"/>
              </a:rPr>
              <a:t>proposing to establish data property rights.</a:t>
            </a:r>
          </a:p>
          <a:p>
            <a:pPr algn="r"/>
            <a:endParaRPr lang="en-US" sz="1100" dirty="0"/>
          </a:p>
        </p:txBody>
      </p:sp>
      <p:sp>
        <p:nvSpPr>
          <p:cNvPr id="36" name="文本框 35">
            <a:extLst>
              <a:ext uri="{FF2B5EF4-FFF2-40B4-BE49-F238E27FC236}">
                <a16:creationId xmlns:a16="http://schemas.microsoft.com/office/drawing/2014/main" id="{0EAE2D7C-8FBF-E062-CC11-E6FAFFE68F04}"/>
              </a:ext>
            </a:extLst>
          </p:cNvPr>
          <p:cNvSpPr txBox="1"/>
          <p:nvPr/>
        </p:nvSpPr>
        <p:spPr>
          <a:xfrm>
            <a:off x="3833055" y="5415479"/>
            <a:ext cx="2849627" cy="1292662"/>
          </a:xfrm>
          <a:prstGeom prst="rect">
            <a:avLst/>
          </a:prstGeom>
          <a:noFill/>
        </p:spPr>
        <p:txBody>
          <a:bodyPr wrap="square" rtlCol="0">
            <a:spAutoFit/>
          </a:bodyPr>
          <a:lstStyle/>
          <a:p>
            <a:r>
              <a:rPr lang="en-US" altLang="zh-CN" sz="1100" b="1" i="1" dirty="0"/>
              <a:t>Opinions on Accelerating Constructing a Unified National Market</a:t>
            </a:r>
            <a:r>
              <a:rPr lang="en-US" altLang="zh-CN" sz="1100" b="1" dirty="0"/>
              <a:t> </a:t>
            </a:r>
            <a:r>
              <a:rPr lang="en-US" altLang="zh-CN" sz="900" dirty="0">
                <a:latin typeface="Times New Roman" panose="02020603050405020304" pitchFamily="18" charset="0"/>
                <a:cs typeface="Times New Roman" panose="02020603050405020304" pitchFamily="18" charset="0"/>
              </a:rPr>
              <a:t>points out that we should accelerate the cultivation of the data element market and establish and improve basic systems and standards such as data security, right protection, cross-border transmission management, transaction circulation, open sharing, and security authentication.</a:t>
            </a:r>
            <a:endParaRPr lang="en-US" altLang="zh-CN" sz="1100" dirty="0">
              <a:latin typeface="Times New Roman" panose="02020603050405020304" pitchFamily="18" charset="0"/>
              <a:cs typeface="Times New Roman" panose="02020603050405020304" pitchFamily="18" charset="0"/>
            </a:endParaRPr>
          </a:p>
          <a:p>
            <a:endParaRPr lang="en-US" sz="1100" dirty="0"/>
          </a:p>
        </p:txBody>
      </p:sp>
      <p:cxnSp>
        <p:nvCxnSpPr>
          <p:cNvPr id="40" name="直接连接符 39">
            <a:extLst>
              <a:ext uri="{FF2B5EF4-FFF2-40B4-BE49-F238E27FC236}">
                <a16:creationId xmlns:a16="http://schemas.microsoft.com/office/drawing/2014/main" id="{EC6A6856-5579-95BA-BC90-3CD0852EA552}"/>
              </a:ext>
            </a:extLst>
          </p:cNvPr>
          <p:cNvCxnSpPr>
            <a:cxnSpLocks/>
          </p:cNvCxnSpPr>
          <p:nvPr/>
        </p:nvCxnSpPr>
        <p:spPr>
          <a:xfrm flipH="1" flipV="1">
            <a:off x="6614750" y="2389036"/>
            <a:ext cx="0" cy="367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728B6B81-D88B-181C-639D-AF5942061111}"/>
              </a:ext>
            </a:extLst>
          </p:cNvPr>
          <p:cNvCxnSpPr>
            <a:cxnSpLocks/>
            <a:endCxn id="18" idx="0"/>
          </p:cNvCxnSpPr>
          <p:nvPr/>
        </p:nvCxnSpPr>
        <p:spPr>
          <a:xfrm flipH="1">
            <a:off x="3958750" y="1974656"/>
            <a:ext cx="2808" cy="2656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8DB45170-46C9-4379-60D4-000B135CBA94}"/>
              </a:ext>
            </a:extLst>
          </p:cNvPr>
          <p:cNvCxnSpPr>
            <a:cxnSpLocks/>
          </p:cNvCxnSpPr>
          <p:nvPr/>
        </p:nvCxnSpPr>
        <p:spPr>
          <a:xfrm flipH="1" flipV="1">
            <a:off x="5739449" y="1633573"/>
            <a:ext cx="0" cy="61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6638D8E-25B0-C565-CDE3-D87025201DB1}"/>
              </a:ext>
            </a:extLst>
          </p:cNvPr>
          <p:cNvCxnSpPr>
            <a:cxnSpLocks/>
          </p:cNvCxnSpPr>
          <p:nvPr/>
        </p:nvCxnSpPr>
        <p:spPr>
          <a:xfrm flipH="1" flipV="1">
            <a:off x="2164758" y="823592"/>
            <a:ext cx="3840" cy="933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B6467AC5-6F6B-39B2-8BB0-14CE9FDE5CF8}"/>
              </a:ext>
            </a:extLst>
          </p:cNvPr>
          <p:cNvCxnSpPr>
            <a:cxnSpLocks/>
            <a:stCxn id="11" idx="2"/>
          </p:cNvCxnSpPr>
          <p:nvPr/>
        </p:nvCxnSpPr>
        <p:spPr>
          <a:xfrm>
            <a:off x="974950" y="2441141"/>
            <a:ext cx="0" cy="4308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DE23E0F5-4D4A-6737-AAF6-A2F5C18A8A28}"/>
              </a:ext>
            </a:extLst>
          </p:cNvPr>
          <p:cNvCxnSpPr>
            <a:cxnSpLocks/>
          </p:cNvCxnSpPr>
          <p:nvPr/>
        </p:nvCxnSpPr>
        <p:spPr>
          <a:xfrm>
            <a:off x="6470259" y="3228200"/>
            <a:ext cx="0" cy="57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B402544-83FA-A2EE-D50A-DC1C132AA01F}"/>
              </a:ext>
            </a:extLst>
          </p:cNvPr>
          <p:cNvCxnSpPr>
            <a:cxnSpLocks/>
          </p:cNvCxnSpPr>
          <p:nvPr/>
        </p:nvCxnSpPr>
        <p:spPr>
          <a:xfrm>
            <a:off x="6712977" y="5370503"/>
            <a:ext cx="0" cy="891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F80FD0C-BEF3-CE59-2BC6-4A51F7924CE7}"/>
              </a:ext>
            </a:extLst>
          </p:cNvPr>
          <p:cNvCxnSpPr>
            <a:cxnSpLocks/>
            <a:stCxn id="24" idx="0"/>
          </p:cNvCxnSpPr>
          <p:nvPr/>
        </p:nvCxnSpPr>
        <p:spPr>
          <a:xfrm flipV="1">
            <a:off x="5595829" y="4205924"/>
            <a:ext cx="0" cy="372670"/>
          </a:xfrm>
          <a:prstGeom prst="line">
            <a:avLst/>
          </a:prstGeom>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E4AB8DDF-F920-6451-CD83-680C0F1FE659}"/>
              </a:ext>
            </a:extLst>
          </p:cNvPr>
          <p:cNvSpPr/>
          <p:nvPr/>
        </p:nvSpPr>
        <p:spPr>
          <a:xfrm>
            <a:off x="929230" y="207270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椭圆 25">
            <a:extLst>
              <a:ext uri="{FF2B5EF4-FFF2-40B4-BE49-F238E27FC236}">
                <a16:creationId xmlns:a16="http://schemas.microsoft.com/office/drawing/2014/main" id="{3F3F6BD8-47B7-0391-1F8C-546B92AD2BF9}"/>
              </a:ext>
            </a:extLst>
          </p:cNvPr>
          <p:cNvSpPr/>
          <p:nvPr/>
        </p:nvSpPr>
        <p:spPr>
          <a:xfrm>
            <a:off x="6667257" y="498943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椭圆 21">
            <a:extLst>
              <a:ext uri="{FF2B5EF4-FFF2-40B4-BE49-F238E27FC236}">
                <a16:creationId xmlns:a16="http://schemas.microsoft.com/office/drawing/2014/main" id="{63A1481B-B5C6-1762-EA6A-CB58A4CD1F4A}"/>
              </a:ext>
            </a:extLst>
          </p:cNvPr>
          <p:cNvSpPr/>
          <p:nvPr/>
        </p:nvSpPr>
        <p:spPr>
          <a:xfrm>
            <a:off x="6435393" y="406236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椭圆 11">
            <a:extLst>
              <a:ext uri="{FF2B5EF4-FFF2-40B4-BE49-F238E27FC236}">
                <a16:creationId xmlns:a16="http://schemas.microsoft.com/office/drawing/2014/main" id="{9DFAFFB7-0EBB-AD4B-7838-C6603BAA734C}"/>
              </a:ext>
            </a:extLst>
          </p:cNvPr>
          <p:cNvSpPr/>
          <p:nvPr/>
        </p:nvSpPr>
        <p:spPr>
          <a:xfrm>
            <a:off x="2122878" y="210638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5FAFA34A-61BD-4B94-A1EE-A578220772EC}"/>
              </a:ext>
            </a:extLst>
          </p:cNvPr>
          <p:cNvSpPr txBox="1"/>
          <p:nvPr/>
        </p:nvSpPr>
        <p:spPr>
          <a:xfrm>
            <a:off x="1839998" y="1793003"/>
            <a:ext cx="652743" cy="276999"/>
          </a:xfrm>
          <a:prstGeom prst="rect">
            <a:avLst/>
          </a:prstGeom>
          <a:noFill/>
        </p:spPr>
        <p:txBody>
          <a:bodyPr wrap="none" rtlCol="0">
            <a:spAutoFit/>
          </a:bodyPr>
          <a:lstStyle/>
          <a:p>
            <a:r>
              <a:rPr lang="en-US" sz="1200" dirty="0"/>
              <a:t>2015.8</a:t>
            </a:r>
          </a:p>
        </p:txBody>
      </p:sp>
      <p:sp>
        <p:nvSpPr>
          <p:cNvPr id="97" name="文本框 96">
            <a:extLst>
              <a:ext uri="{FF2B5EF4-FFF2-40B4-BE49-F238E27FC236}">
                <a16:creationId xmlns:a16="http://schemas.microsoft.com/office/drawing/2014/main" id="{4ADC21A1-FE45-4FBE-82AE-8E4C058E82B3}"/>
              </a:ext>
            </a:extLst>
          </p:cNvPr>
          <p:cNvSpPr txBox="1"/>
          <p:nvPr/>
        </p:nvSpPr>
        <p:spPr>
          <a:xfrm>
            <a:off x="7013536" y="4735108"/>
            <a:ext cx="830677" cy="307777"/>
          </a:xfrm>
          <a:prstGeom prst="rect">
            <a:avLst/>
          </a:prstGeom>
          <a:noFill/>
        </p:spPr>
        <p:txBody>
          <a:bodyPr wrap="none" rtlCol="0">
            <a:spAutoFit/>
          </a:bodyPr>
          <a:lstStyle/>
          <a:p>
            <a:r>
              <a:rPr lang="en-US" sz="1400" b="1" dirty="0">
                <a:solidFill>
                  <a:srgbClr val="2D5694"/>
                </a:solidFill>
              </a:rPr>
              <a:t>2022.12</a:t>
            </a:r>
          </a:p>
        </p:txBody>
      </p:sp>
      <p:sp>
        <p:nvSpPr>
          <p:cNvPr id="98" name="文本框 97">
            <a:extLst>
              <a:ext uri="{FF2B5EF4-FFF2-40B4-BE49-F238E27FC236}">
                <a16:creationId xmlns:a16="http://schemas.microsoft.com/office/drawing/2014/main" id="{0CC01C1E-A476-4C30-986C-3388CCDA31D1}"/>
              </a:ext>
            </a:extLst>
          </p:cNvPr>
          <p:cNvSpPr txBox="1"/>
          <p:nvPr/>
        </p:nvSpPr>
        <p:spPr>
          <a:xfrm>
            <a:off x="7382387" y="3961515"/>
            <a:ext cx="4738734" cy="492443"/>
          </a:xfrm>
          <a:prstGeom prst="rect">
            <a:avLst/>
          </a:prstGeom>
          <a:noFill/>
        </p:spPr>
        <p:txBody>
          <a:bodyPr wrap="square" rtlCol="0">
            <a:spAutoFit/>
          </a:bodyPr>
          <a:lstStyle/>
          <a:p>
            <a:r>
              <a:rPr lang="en-US" altLang="zh-CN" sz="1600" b="1" i="1" dirty="0"/>
              <a:t>20 Data Measures</a:t>
            </a:r>
            <a:r>
              <a:rPr lang="en-US" altLang="zh-CN" sz="1600" b="1" dirty="0"/>
              <a:t> </a:t>
            </a:r>
            <a:r>
              <a:rPr lang="en-US" altLang="zh-CN" sz="1200" b="1" dirty="0">
                <a:solidFill>
                  <a:schemeClr val="accent1">
                    <a:lumMod val="75000"/>
                  </a:schemeClr>
                </a:solidFill>
              </a:rPr>
              <a:t>establishing basic data systems</a:t>
            </a:r>
            <a:endParaRPr lang="en-US" altLang="zh-CN" sz="1400" b="1" dirty="0">
              <a:solidFill>
                <a:schemeClr val="accent1">
                  <a:lumMod val="75000"/>
                </a:schemeClr>
              </a:solidFill>
            </a:endParaRPr>
          </a:p>
          <a:p>
            <a:r>
              <a:rPr lang="en-US" altLang="zh-CN" sz="1000" dirty="0">
                <a:latin typeface="Times New Roman" panose="02020603050405020304" pitchFamily="18" charset="0"/>
                <a:cs typeface="Times New Roman" panose="02020603050405020304" pitchFamily="18" charset="0"/>
              </a:rPr>
              <a:t>data property rights, circulation &amp; transaction, revenue distribution, security governance</a:t>
            </a:r>
            <a:endParaRPr lang="en-US" sz="11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99" name="直接连接符 98">
            <a:extLst>
              <a:ext uri="{FF2B5EF4-FFF2-40B4-BE49-F238E27FC236}">
                <a16:creationId xmlns:a16="http://schemas.microsoft.com/office/drawing/2014/main" id="{C5E7D7E8-2888-40D5-9738-5D5C01A3878F}"/>
              </a:ext>
            </a:extLst>
          </p:cNvPr>
          <p:cNvCxnSpPr>
            <a:cxnSpLocks/>
          </p:cNvCxnSpPr>
          <p:nvPr/>
        </p:nvCxnSpPr>
        <p:spPr>
          <a:xfrm flipV="1">
            <a:off x="7383083" y="4006503"/>
            <a:ext cx="0" cy="690233"/>
          </a:xfrm>
          <a:prstGeom prst="line">
            <a:avLst/>
          </a:prstGeom>
        </p:spPr>
        <p:style>
          <a:lnRef idx="1">
            <a:schemeClr val="accent1"/>
          </a:lnRef>
          <a:fillRef idx="0">
            <a:schemeClr val="accent1"/>
          </a:fillRef>
          <a:effectRef idx="0">
            <a:schemeClr val="accent1"/>
          </a:effectRef>
          <a:fontRef idx="minor">
            <a:schemeClr val="tx1"/>
          </a:fontRef>
        </p:style>
      </p:cxnSp>
      <p:sp>
        <p:nvSpPr>
          <p:cNvPr id="100" name="椭圆 99">
            <a:extLst>
              <a:ext uri="{FF2B5EF4-FFF2-40B4-BE49-F238E27FC236}">
                <a16:creationId xmlns:a16="http://schemas.microsoft.com/office/drawing/2014/main" id="{46452310-1EA4-4576-8BC1-E8099E09425F}"/>
              </a:ext>
            </a:extLst>
          </p:cNvPr>
          <p:cNvSpPr/>
          <p:nvPr/>
        </p:nvSpPr>
        <p:spPr>
          <a:xfrm>
            <a:off x="7337363" y="50624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椭圆 103">
            <a:extLst>
              <a:ext uri="{FF2B5EF4-FFF2-40B4-BE49-F238E27FC236}">
                <a16:creationId xmlns:a16="http://schemas.microsoft.com/office/drawing/2014/main" id="{E5878D0A-F902-4C0C-972D-73440CEB17B3}"/>
              </a:ext>
            </a:extLst>
          </p:cNvPr>
          <p:cNvSpPr/>
          <p:nvPr/>
        </p:nvSpPr>
        <p:spPr>
          <a:xfrm>
            <a:off x="8413507" y="522633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文本框 104">
            <a:extLst>
              <a:ext uri="{FF2B5EF4-FFF2-40B4-BE49-F238E27FC236}">
                <a16:creationId xmlns:a16="http://schemas.microsoft.com/office/drawing/2014/main" id="{CF732F84-584F-48C6-8A8B-4B2A10A9DA79}"/>
              </a:ext>
            </a:extLst>
          </p:cNvPr>
          <p:cNvSpPr txBox="1"/>
          <p:nvPr/>
        </p:nvSpPr>
        <p:spPr>
          <a:xfrm>
            <a:off x="8090376" y="5293922"/>
            <a:ext cx="737702" cy="276999"/>
          </a:xfrm>
          <a:prstGeom prst="rect">
            <a:avLst/>
          </a:prstGeom>
          <a:noFill/>
        </p:spPr>
        <p:txBody>
          <a:bodyPr wrap="none" rtlCol="0">
            <a:spAutoFit/>
          </a:bodyPr>
          <a:lstStyle/>
          <a:p>
            <a:r>
              <a:rPr lang="en-US" sz="1200" dirty="0"/>
              <a:t>2023.10</a:t>
            </a:r>
          </a:p>
        </p:txBody>
      </p:sp>
      <p:sp>
        <p:nvSpPr>
          <p:cNvPr id="106" name="文本框 105">
            <a:extLst>
              <a:ext uri="{FF2B5EF4-FFF2-40B4-BE49-F238E27FC236}">
                <a16:creationId xmlns:a16="http://schemas.microsoft.com/office/drawing/2014/main" id="{36B13843-CAFD-4E45-AF8B-04A3C00CB60F}"/>
              </a:ext>
            </a:extLst>
          </p:cNvPr>
          <p:cNvSpPr txBox="1"/>
          <p:nvPr/>
        </p:nvSpPr>
        <p:spPr>
          <a:xfrm>
            <a:off x="7164488" y="5659267"/>
            <a:ext cx="1318592" cy="830997"/>
          </a:xfrm>
          <a:prstGeom prst="rect">
            <a:avLst/>
          </a:prstGeom>
          <a:noFill/>
        </p:spPr>
        <p:txBody>
          <a:bodyPr wrap="square" rtlCol="0">
            <a:spAutoFit/>
          </a:bodyPr>
          <a:lstStyle/>
          <a:p>
            <a:pPr algn="r"/>
            <a:r>
              <a:rPr lang="en-US" altLang="zh-CN" sz="1200" b="1" dirty="0">
                <a:solidFill>
                  <a:schemeClr val="accent1">
                    <a:lumMod val="75000"/>
                  </a:schemeClr>
                </a:solidFill>
              </a:rPr>
              <a:t>National Data Administration (NDA) </a:t>
            </a:r>
            <a:r>
              <a:rPr lang="en-US" altLang="zh-CN" sz="1200" b="1" dirty="0"/>
              <a:t>inaugurated</a:t>
            </a:r>
            <a:endParaRPr lang="en-US" sz="1200" dirty="0"/>
          </a:p>
        </p:txBody>
      </p:sp>
      <p:cxnSp>
        <p:nvCxnSpPr>
          <p:cNvPr id="107" name="直接连接符 106">
            <a:extLst>
              <a:ext uri="{FF2B5EF4-FFF2-40B4-BE49-F238E27FC236}">
                <a16:creationId xmlns:a16="http://schemas.microsoft.com/office/drawing/2014/main" id="{40731BE8-D44D-42C3-ADCE-85D858A0EF4F}"/>
              </a:ext>
            </a:extLst>
          </p:cNvPr>
          <p:cNvCxnSpPr>
            <a:cxnSpLocks/>
          </p:cNvCxnSpPr>
          <p:nvPr/>
        </p:nvCxnSpPr>
        <p:spPr>
          <a:xfrm>
            <a:off x="8459227" y="5570920"/>
            <a:ext cx="0" cy="50400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椭圆 107">
            <a:extLst>
              <a:ext uri="{FF2B5EF4-FFF2-40B4-BE49-F238E27FC236}">
                <a16:creationId xmlns:a16="http://schemas.microsoft.com/office/drawing/2014/main" id="{D8382CFE-0586-4E44-80E3-4019E58CB074}"/>
              </a:ext>
            </a:extLst>
          </p:cNvPr>
          <p:cNvSpPr/>
          <p:nvPr/>
        </p:nvSpPr>
        <p:spPr>
          <a:xfrm>
            <a:off x="9502540" y="533915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文本框 108">
            <a:extLst>
              <a:ext uri="{FF2B5EF4-FFF2-40B4-BE49-F238E27FC236}">
                <a16:creationId xmlns:a16="http://schemas.microsoft.com/office/drawing/2014/main" id="{F3F0B4B5-0F03-4A0C-A3ED-382353C9389C}"/>
              </a:ext>
            </a:extLst>
          </p:cNvPr>
          <p:cNvSpPr txBox="1"/>
          <p:nvPr/>
        </p:nvSpPr>
        <p:spPr>
          <a:xfrm>
            <a:off x="9195980" y="5449415"/>
            <a:ext cx="737702" cy="276999"/>
          </a:xfrm>
          <a:prstGeom prst="rect">
            <a:avLst/>
          </a:prstGeom>
          <a:noFill/>
        </p:spPr>
        <p:txBody>
          <a:bodyPr wrap="none" rtlCol="0">
            <a:spAutoFit/>
          </a:bodyPr>
          <a:lstStyle/>
          <a:p>
            <a:r>
              <a:rPr lang="en-US" sz="1200" dirty="0"/>
              <a:t>2024.01</a:t>
            </a:r>
          </a:p>
        </p:txBody>
      </p:sp>
      <p:sp>
        <p:nvSpPr>
          <p:cNvPr id="110" name="文本框 109">
            <a:extLst>
              <a:ext uri="{FF2B5EF4-FFF2-40B4-BE49-F238E27FC236}">
                <a16:creationId xmlns:a16="http://schemas.microsoft.com/office/drawing/2014/main" id="{D1C911F3-A5E4-47F5-872B-7711EB618556}"/>
              </a:ext>
            </a:extLst>
          </p:cNvPr>
          <p:cNvSpPr txBox="1"/>
          <p:nvPr/>
        </p:nvSpPr>
        <p:spPr>
          <a:xfrm>
            <a:off x="9565117" y="5700689"/>
            <a:ext cx="2626883" cy="938719"/>
          </a:xfrm>
          <a:prstGeom prst="rect">
            <a:avLst/>
          </a:prstGeom>
          <a:noFill/>
        </p:spPr>
        <p:txBody>
          <a:bodyPr wrap="square" rtlCol="0">
            <a:spAutoFit/>
          </a:bodyPr>
          <a:lstStyle/>
          <a:p>
            <a:r>
              <a:rPr lang="en-US" altLang="zh-CN" sz="1100" b="1" dirty="0"/>
              <a:t>3</a:t>
            </a:r>
            <a:r>
              <a:rPr lang="en-US" altLang="zh-CN" sz="1100" b="1" i="1" dirty="0"/>
              <a:t>-year Action Plan for "Data Element Powered (2024-2026)"</a:t>
            </a:r>
            <a:r>
              <a:rPr lang="en-US" altLang="zh-CN" sz="1100" b="1" dirty="0"/>
              <a:t> </a:t>
            </a:r>
          </a:p>
          <a:p>
            <a:r>
              <a:rPr lang="en-US" altLang="zh-CN" sz="1100" dirty="0">
                <a:latin typeface="Times New Roman" panose="02020603050405020304" pitchFamily="18" charset="0"/>
                <a:cs typeface="Times New Roman" panose="02020603050405020304" pitchFamily="18" charset="0"/>
              </a:rPr>
              <a:t>promoting the high-level application of data elements in 12 sectors.</a:t>
            </a:r>
          </a:p>
          <a:p>
            <a:endParaRPr lang="en-US" sz="1100" dirty="0"/>
          </a:p>
        </p:txBody>
      </p:sp>
      <p:cxnSp>
        <p:nvCxnSpPr>
          <p:cNvPr id="111" name="直接连接符 110">
            <a:extLst>
              <a:ext uri="{FF2B5EF4-FFF2-40B4-BE49-F238E27FC236}">
                <a16:creationId xmlns:a16="http://schemas.microsoft.com/office/drawing/2014/main" id="{C4E8FFAF-FDB8-4CE8-B9CF-E733B92E0FCF}"/>
              </a:ext>
            </a:extLst>
          </p:cNvPr>
          <p:cNvCxnSpPr>
            <a:cxnSpLocks/>
            <a:stCxn id="109" idx="2"/>
            <a:endCxn id="110" idx="1"/>
          </p:cNvCxnSpPr>
          <p:nvPr/>
        </p:nvCxnSpPr>
        <p:spPr>
          <a:xfrm>
            <a:off x="9564831" y="5726414"/>
            <a:ext cx="286" cy="443635"/>
          </a:xfrm>
          <a:prstGeom prst="line">
            <a:avLst/>
          </a:prstGeom>
        </p:spPr>
        <p:style>
          <a:lnRef idx="1">
            <a:schemeClr val="accent1"/>
          </a:lnRef>
          <a:fillRef idx="0">
            <a:schemeClr val="accent1"/>
          </a:fillRef>
          <a:effectRef idx="0">
            <a:schemeClr val="accent1"/>
          </a:effectRef>
          <a:fontRef idx="minor">
            <a:schemeClr val="tx1"/>
          </a:fontRef>
        </p:style>
      </p:cxnSp>
      <p:pic>
        <p:nvPicPr>
          <p:cNvPr id="131" name="图片 130">
            <a:extLst>
              <a:ext uri="{FF2B5EF4-FFF2-40B4-BE49-F238E27FC236}">
                <a16:creationId xmlns:a16="http://schemas.microsoft.com/office/drawing/2014/main" id="{6808E158-102C-5E2D-3E9A-18651BCD1636}"/>
              </a:ext>
            </a:extLst>
          </p:cNvPr>
          <p:cNvPicPr>
            <a:picLocks noChangeAspect="1"/>
          </p:cNvPicPr>
          <p:nvPr/>
        </p:nvPicPr>
        <p:blipFill>
          <a:blip r:embed="rId3"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28" name="星形: 五角 27">
            <a:extLst>
              <a:ext uri="{FF2B5EF4-FFF2-40B4-BE49-F238E27FC236}">
                <a16:creationId xmlns:a16="http://schemas.microsoft.com/office/drawing/2014/main" id="{CF2C5B08-E584-5A3C-9139-1AFE987BD464}"/>
              </a:ext>
            </a:extLst>
          </p:cNvPr>
          <p:cNvSpPr/>
          <p:nvPr/>
        </p:nvSpPr>
        <p:spPr>
          <a:xfrm>
            <a:off x="7652082" y="5086888"/>
            <a:ext cx="157093" cy="145463"/>
          </a:xfrm>
          <a:prstGeom prst="star5">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9" name="文本框 28">
            <a:extLst>
              <a:ext uri="{FF2B5EF4-FFF2-40B4-BE49-F238E27FC236}">
                <a16:creationId xmlns:a16="http://schemas.microsoft.com/office/drawing/2014/main" id="{A6A300A3-1D9E-92B5-7079-9CE043D233E7}"/>
              </a:ext>
            </a:extLst>
          </p:cNvPr>
          <p:cNvSpPr txBox="1"/>
          <p:nvPr/>
        </p:nvSpPr>
        <p:spPr>
          <a:xfrm rot="21065645">
            <a:off x="7679652" y="4836273"/>
            <a:ext cx="1877437" cy="246221"/>
          </a:xfrm>
          <a:prstGeom prst="rect">
            <a:avLst/>
          </a:prstGeom>
          <a:noFill/>
        </p:spPr>
        <p:txBody>
          <a:bodyPr wrap="none" rtlCol="0">
            <a:spAutoFit/>
          </a:bodyPr>
          <a:lstStyle/>
          <a:p>
            <a:r>
              <a:rPr lang="en-US" altLang="zh-CN" sz="1000" dirty="0">
                <a:solidFill>
                  <a:srgbClr val="4779C0"/>
                </a:solidFill>
              </a:rPr>
              <a:t>Our Index project launched</a:t>
            </a:r>
            <a:r>
              <a:rPr lang="zh-CN" altLang="en-US" sz="1000" dirty="0">
                <a:solidFill>
                  <a:srgbClr val="4779C0"/>
                </a:solidFill>
              </a:rPr>
              <a:t>！</a:t>
            </a:r>
          </a:p>
        </p:txBody>
      </p:sp>
    </p:spTree>
    <p:extLst>
      <p:ext uri="{BB962C8B-B14F-4D97-AF65-F5344CB8AC3E}">
        <p14:creationId xmlns:p14="http://schemas.microsoft.com/office/powerpoint/2010/main" val="332787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2B86A18-E159-7F60-C624-94718D66BFBB}"/>
              </a:ext>
            </a:extLst>
          </p:cNvPr>
          <p:cNvGrpSpPr/>
          <p:nvPr/>
        </p:nvGrpSpPr>
        <p:grpSpPr>
          <a:xfrm>
            <a:off x="1896189" y="1450067"/>
            <a:ext cx="8745218" cy="3821541"/>
            <a:chOff x="1268363" y="1448446"/>
            <a:chExt cx="9795989" cy="4956330"/>
          </a:xfrm>
        </p:grpSpPr>
        <p:pic>
          <p:nvPicPr>
            <p:cNvPr id="3" name="图片 2">
              <a:extLst>
                <a:ext uri="{FF2B5EF4-FFF2-40B4-BE49-F238E27FC236}">
                  <a16:creationId xmlns:a16="http://schemas.microsoft.com/office/drawing/2014/main" id="{07C2C287-BB6C-AAA7-CAF7-917DCBAC3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63" y="1448446"/>
              <a:ext cx="9795989" cy="4956330"/>
            </a:xfrm>
            <a:prstGeom prst="rect">
              <a:avLst/>
            </a:prstGeom>
          </p:spPr>
        </p:pic>
        <p:sp>
          <p:nvSpPr>
            <p:cNvPr id="4" name="文本框 3">
              <a:extLst>
                <a:ext uri="{FF2B5EF4-FFF2-40B4-BE49-F238E27FC236}">
                  <a16:creationId xmlns:a16="http://schemas.microsoft.com/office/drawing/2014/main" id="{D53DDAC0-A05F-0F44-03C5-0F890025E6AC}"/>
                </a:ext>
              </a:extLst>
            </p:cNvPr>
            <p:cNvSpPr txBox="1"/>
            <p:nvPr/>
          </p:nvSpPr>
          <p:spPr>
            <a:xfrm>
              <a:off x="5508523" y="6035444"/>
              <a:ext cx="1479892" cy="369332"/>
            </a:xfrm>
            <a:prstGeom prst="rect">
              <a:avLst/>
            </a:prstGeom>
            <a:noFill/>
          </p:spPr>
          <p:txBody>
            <a:bodyPr wrap="none" rtlCol="0">
              <a:spAutoFit/>
            </a:bodyPr>
            <a:lstStyle/>
            <a:p>
              <a:r>
                <a:rPr lang="en-US" altLang="zh-CN" dirty="0">
                  <a:solidFill>
                    <a:schemeClr val="bg1"/>
                  </a:solidFill>
                </a:rPr>
                <a:t>Environment</a:t>
              </a:r>
              <a:endParaRPr lang="zh-CN" altLang="en-US" dirty="0">
                <a:solidFill>
                  <a:schemeClr val="bg1"/>
                </a:solidFill>
              </a:endParaRPr>
            </a:p>
          </p:txBody>
        </p:sp>
      </p:grpSp>
      <p:pic>
        <p:nvPicPr>
          <p:cNvPr id="20" name="图片 19">
            <a:extLst>
              <a:ext uri="{FF2B5EF4-FFF2-40B4-BE49-F238E27FC236}">
                <a16:creationId xmlns:a16="http://schemas.microsoft.com/office/drawing/2014/main" id="{AA8DFE60-0DFB-12F4-888A-A51B0C68A743}"/>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42" name="文本框 41">
            <a:extLst>
              <a:ext uri="{FF2B5EF4-FFF2-40B4-BE49-F238E27FC236}">
                <a16:creationId xmlns:a16="http://schemas.microsoft.com/office/drawing/2014/main" id="{1837E1E9-7FA9-86C7-665B-C0C5CC784FC6}"/>
              </a:ext>
            </a:extLst>
          </p:cNvPr>
          <p:cNvSpPr txBox="1"/>
          <p:nvPr/>
        </p:nvSpPr>
        <p:spPr>
          <a:xfrm>
            <a:off x="9565419" y="453224"/>
            <a:ext cx="184731" cy="369332"/>
          </a:xfrm>
          <a:prstGeom prst="rect">
            <a:avLst/>
          </a:prstGeom>
          <a:noFill/>
        </p:spPr>
        <p:txBody>
          <a:bodyPr wrap="none" rtlCol="0">
            <a:spAutoFit/>
          </a:bodyPr>
          <a:lstStyle/>
          <a:p>
            <a:endParaRPr lang="zh-CN" altLang="en-US" dirty="0"/>
          </a:p>
        </p:txBody>
      </p:sp>
      <p:sp>
        <p:nvSpPr>
          <p:cNvPr id="133" name="标题 1">
            <a:extLst>
              <a:ext uri="{FF2B5EF4-FFF2-40B4-BE49-F238E27FC236}">
                <a16:creationId xmlns:a16="http://schemas.microsoft.com/office/drawing/2014/main" id="{CD9A959F-C8A2-6651-56C9-5A76BC6F199F}"/>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a:t>
            </a:r>
            <a:endParaRPr lang="zh-CN" altLang="en-US" b="1" dirty="0"/>
          </a:p>
        </p:txBody>
      </p:sp>
      <p:sp>
        <p:nvSpPr>
          <p:cNvPr id="6" name="文本框 5">
            <a:extLst>
              <a:ext uri="{FF2B5EF4-FFF2-40B4-BE49-F238E27FC236}">
                <a16:creationId xmlns:a16="http://schemas.microsoft.com/office/drawing/2014/main" id="{0786D0DB-0A09-029F-6ED1-DB01F8B9EFE7}"/>
              </a:ext>
            </a:extLst>
          </p:cNvPr>
          <p:cNvSpPr txBox="1"/>
          <p:nvPr/>
        </p:nvSpPr>
        <p:spPr>
          <a:xfrm>
            <a:off x="73335" y="2865704"/>
            <a:ext cx="7635853" cy="1138773"/>
          </a:xfrm>
          <a:prstGeom prst="rect">
            <a:avLst/>
          </a:prstGeom>
          <a:noFill/>
        </p:spPr>
        <p:txBody>
          <a:bodyPr wrap="square">
            <a:spAutoFit/>
          </a:bodyPr>
          <a:lstStyle/>
          <a:p>
            <a:pPr>
              <a:buNone/>
            </a:pPr>
            <a:r>
              <a:rPr lang="en-US" altLang="zh-CN" b="1" dirty="0">
                <a:solidFill>
                  <a:schemeClr val="accent1"/>
                </a:solidFill>
                <a:latin typeface="Times New Roman" panose="02020603050405020304" pitchFamily="18" charset="0"/>
                <a:cs typeface="Times New Roman" panose="02020603050405020304" pitchFamily="18" charset="0"/>
              </a:rPr>
              <a:t>Policy:</a:t>
            </a:r>
          </a:p>
          <a:p>
            <a:pPr>
              <a:buNone/>
            </a:pPr>
            <a:r>
              <a:rPr lang="en-US" altLang="zh-CN" sz="1600" dirty="0">
                <a:solidFill>
                  <a:schemeClr val="accent1"/>
                </a:solidFill>
                <a:latin typeface="Times New Roman" panose="02020603050405020304" pitchFamily="18" charset="0"/>
                <a:cs typeface="Times New Roman" panose="02020603050405020304" pitchFamily="18" charset="0"/>
              </a:rPr>
              <a:t>top-level design</a:t>
            </a:r>
          </a:p>
          <a:p>
            <a:pPr>
              <a:buNone/>
            </a:pPr>
            <a:r>
              <a:rPr lang="en-US" altLang="zh-CN" sz="1600" dirty="0">
                <a:solidFill>
                  <a:schemeClr val="accent1"/>
                </a:solidFill>
                <a:latin typeface="Times New Roman" panose="02020603050405020304" pitchFamily="18" charset="0"/>
                <a:cs typeface="Times New Roman" panose="02020603050405020304" pitchFamily="18" charset="0"/>
              </a:rPr>
              <a:t>special policies</a:t>
            </a:r>
          </a:p>
          <a:p>
            <a:pPr>
              <a:buNone/>
            </a:pPr>
            <a:r>
              <a:rPr lang="en-US" altLang="zh-CN" sz="1600" dirty="0">
                <a:solidFill>
                  <a:schemeClr val="accent1"/>
                </a:solidFill>
                <a:latin typeface="Times New Roman" panose="02020603050405020304" pitchFamily="18" charset="0"/>
                <a:cs typeface="Times New Roman" panose="02020603050405020304" pitchFamily="18" charset="0"/>
              </a:rPr>
              <a:t>local supporting measures</a:t>
            </a:r>
          </a:p>
        </p:txBody>
      </p:sp>
      <p:sp>
        <p:nvSpPr>
          <p:cNvPr id="9" name="文本框 8">
            <a:extLst>
              <a:ext uri="{FF2B5EF4-FFF2-40B4-BE49-F238E27FC236}">
                <a16:creationId xmlns:a16="http://schemas.microsoft.com/office/drawing/2014/main" id="{8F45A8A9-D39D-3759-3C53-BBE85190C449}"/>
              </a:ext>
            </a:extLst>
          </p:cNvPr>
          <p:cNvSpPr txBox="1"/>
          <p:nvPr/>
        </p:nvSpPr>
        <p:spPr>
          <a:xfrm>
            <a:off x="452598" y="5407933"/>
            <a:ext cx="11495971" cy="1323439"/>
          </a:xfrm>
          <a:prstGeom prst="rect">
            <a:avLst/>
          </a:prstGeom>
          <a:noFill/>
        </p:spPr>
        <p:txBody>
          <a:bodyPr wrap="square">
            <a:spAutoFit/>
          </a:bodyPr>
          <a:lstStyle/>
          <a:p>
            <a:pPr>
              <a:buNone/>
            </a:pPr>
            <a:r>
              <a:rPr lang="en-US" altLang="zh-CN" sz="1400" b="1" dirty="0">
                <a:latin typeface="Times New Roman" panose="02020603050405020304" pitchFamily="18" charset="0"/>
                <a:cs typeface="Times New Roman" panose="02020603050405020304" pitchFamily="18" charset="0"/>
              </a:rPr>
              <a:t>Data right</a:t>
            </a:r>
            <a:r>
              <a:rPr lang="en-US" altLang="zh-CN" sz="1200" dirty="0">
                <a:latin typeface="Times New Roman" panose="02020603050405020304" pitchFamily="18" charset="0"/>
                <a:cs typeface="Times New Roman" panose="02020603050405020304" pitchFamily="18" charset="0"/>
              </a:rPr>
              <a:t>: due to the intangibility, replicability and separability of data, it is difficult to clearly define the ownership, use right and income right of data in different phases; </a:t>
            </a:r>
          </a:p>
          <a:p>
            <a:pPr>
              <a:buNone/>
            </a:pPr>
            <a:r>
              <a:rPr lang="en-US" altLang="zh-CN" sz="1400" b="1" dirty="0">
                <a:latin typeface="Times New Roman" panose="02020603050405020304" pitchFamily="18" charset="0"/>
                <a:cs typeface="Times New Roman" panose="02020603050405020304" pitchFamily="18" charset="0"/>
              </a:rPr>
              <a:t>Data valuation and pricing</a:t>
            </a:r>
            <a:r>
              <a:rPr lang="en-US" altLang="zh-CN" sz="1200" dirty="0">
                <a:latin typeface="Times New Roman" panose="02020603050405020304" pitchFamily="18" charset="0"/>
                <a:cs typeface="Times New Roman" panose="02020603050405020304" pitchFamily="18" charset="0"/>
              </a:rPr>
              <a:t>: no unified and mature valuation standard and pricing mechanism, making it difficult to quantify its market value accurately;</a:t>
            </a:r>
          </a:p>
          <a:p>
            <a:pPr>
              <a:buNone/>
            </a:pPr>
            <a:r>
              <a:rPr lang="en-US" altLang="zh-CN" sz="1400" b="1" dirty="0">
                <a:latin typeface="Times New Roman" panose="02020603050405020304" pitchFamily="18" charset="0"/>
                <a:cs typeface="Times New Roman" panose="02020603050405020304" pitchFamily="18" charset="0"/>
              </a:rPr>
              <a:t>Data supply</a:t>
            </a:r>
            <a:r>
              <a:rPr lang="en-US" altLang="zh-CN" sz="1200" dirty="0">
                <a:latin typeface="Times New Roman" panose="02020603050405020304" pitchFamily="18" charset="0"/>
                <a:cs typeface="Times New Roman" panose="02020603050405020304" pitchFamily="18" charset="0"/>
              </a:rPr>
              <a:t>: insufficient supply of high-quality and usable data, especially the insufficient utilization of public data and the reluctance of enterprises to open up their data; </a:t>
            </a:r>
          </a:p>
          <a:p>
            <a:pPr>
              <a:buNone/>
            </a:pPr>
            <a:r>
              <a:rPr lang="en-US" altLang="zh-CN" sz="1400" b="1" dirty="0">
                <a:latin typeface="Times New Roman" panose="02020603050405020304" pitchFamily="18" charset="0"/>
                <a:cs typeface="Times New Roman" panose="02020603050405020304" pitchFamily="18" charset="0"/>
              </a:rPr>
              <a:t>Data circulation and transaction</a:t>
            </a:r>
            <a:r>
              <a:rPr lang="en-US" altLang="zh-CN" sz="1200" dirty="0">
                <a:latin typeface="Times New Roman" panose="02020603050405020304" pitchFamily="18" charset="0"/>
                <a:cs typeface="Times New Roman" panose="02020603050405020304" pitchFamily="18" charset="0"/>
              </a:rPr>
              <a:t>, the problem of "unwillingness to flow, inability to flow and inability to flow" due to information asymmetry, technical barriers and regional segmentation, etc.; no standardized transaction processes, uneven quality of data products, and difficulty in matching supply and demand; and immature data market ecology, lacking sound professional talents, and data service providers; also, data security and risks, like data leakage, abuse, false transactions,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B81F-A9C3-FD9C-838B-BAA5AD4C7161}"/>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9AA05FEB-A152-9C62-34BE-851EB925D3A5}"/>
              </a:ext>
            </a:extLst>
          </p:cNvPr>
          <p:cNvGrpSpPr/>
          <p:nvPr/>
        </p:nvGrpSpPr>
        <p:grpSpPr>
          <a:xfrm>
            <a:off x="3538880" y="4817935"/>
            <a:ext cx="5310346" cy="2039922"/>
            <a:chOff x="1268363" y="1448446"/>
            <a:chExt cx="9795989" cy="5106324"/>
          </a:xfrm>
        </p:grpSpPr>
        <p:pic>
          <p:nvPicPr>
            <p:cNvPr id="3" name="图片 2">
              <a:extLst>
                <a:ext uri="{FF2B5EF4-FFF2-40B4-BE49-F238E27FC236}">
                  <a16:creationId xmlns:a16="http://schemas.microsoft.com/office/drawing/2014/main" id="{0BDA4411-F018-E7D3-433A-921ADB45F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63" y="1448446"/>
              <a:ext cx="9795989" cy="4956330"/>
            </a:xfrm>
            <a:prstGeom prst="rect">
              <a:avLst/>
            </a:prstGeom>
          </p:spPr>
        </p:pic>
        <p:sp>
          <p:nvSpPr>
            <p:cNvPr id="4" name="文本框 3">
              <a:extLst>
                <a:ext uri="{FF2B5EF4-FFF2-40B4-BE49-F238E27FC236}">
                  <a16:creationId xmlns:a16="http://schemas.microsoft.com/office/drawing/2014/main" id="{96003AF8-34C2-9EBE-2714-4943F876C58C}"/>
                </a:ext>
              </a:extLst>
            </p:cNvPr>
            <p:cNvSpPr txBox="1"/>
            <p:nvPr/>
          </p:nvSpPr>
          <p:spPr>
            <a:xfrm>
              <a:off x="5441937" y="5899909"/>
              <a:ext cx="1801439" cy="654861"/>
            </a:xfrm>
            <a:prstGeom prst="rect">
              <a:avLst/>
            </a:prstGeom>
            <a:noFill/>
          </p:spPr>
          <p:txBody>
            <a:bodyPr wrap="none" rtlCol="0">
              <a:spAutoFit/>
            </a:bodyPr>
            <a:lstStyle/>
            <a:p>
              <a:r>
                <a:rPr lang="en-US" altLang="zh-CN" sz="1100" dirty="0">
                  <a:solidFill>
                    <a:schemeClr val="bg1"/>
                  </a:solidFill>
                </a:rPr>
                <a:t>Environment</a:t>
              </a:r>
              <a:endParaRPr lang="zh-CN" altLang="en-US" sz="1100" dirty="0">
                <a:solidFill>
                  <a:schemeClr val="bg1"/>
                </a:solidFill>
              </a:endParaRPr>
            </a:p>
          </p:txBody>
        </p:sp>
      </p:grpSp>
      <p:pic>
        <p:nvPicPr>
          <p:cNvPr id="20" name="图片 19">
            <a:extLst>
              <a:ext uri="{FF2B5EF4-FFF2-40B4-BE49-F238E27FC236}">
                <a16:creationId xmlns:a16="http://schemas.microsoft.com/office/drawing/2014/main" id="{193C30C6-9E11-5A95-4744-6098DE4A370E}"/>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42" name="文本框 41">
            <a:extLst>
              <a:ext uri="{FF2B5EF4-FFF2-40B4-BE49-F238E27FC236}">
                <a16:creationId xmlns:a16="http://schemas.microsoft.com/office/drawing/2014/main" id="{C9959EFC-FECE-12AA-C158-C5771CF46A8F}"/>
              </a:ext>
            </a:extLst>
          </p:cNvPr>
          <p:cNvSpPr txBox="1"/>
          <p:nvPr/>
        </p:nvSpPr>
        <p:spPr>
          <a:xfrm>
            <a:off x="9565419" y="453224"/>
            <a:ext cx="184731" cy="369332"/>
          </a:xfrm>
          <a:prstGeom prst="rect">
            <a:avLst/>
          </a:prstGeom>
          <a:noFill/>
        </p:spPr>
        <p:txBody>
          <a:bodyPr wrap="none" rtlCol="0">
            <a:spAutoFit/>
          </a:bodyPr>
          <a:lstStyle/>
          <a:p>
            <a:endParaRPr lang="zh-CN" altLang="en-US" dirty="0"/>
          </a:p>
        </p:txBody>
      </p:sp>
      <p:sp>
        <p:nvSpPr>
          <p:cNvPr id="133" name="标题 1">
            <a:extLst>
              <a:ext uri="{FF2B5EF4-FFF2-40B4-BE49-F238E27FC236}">
                <a16:creationId xmlns:a16="http://schemas.microsoft.com/office/drawing/2014/main" id="{A324C6EA-D67A-E006-A5F1-A60C31B14EC6}"/>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 Policies</a:t>
            </a:r>
            <a:endParaRPr lang="zh-CN" altLang="en-US" b="1" dirty="0"/>
          </a:p>
        </p:txBody>
      </p:sp>
      <p:sp>
        <p:nvSpPr>
          <p:cNvPr id="57" name="文本框 56">
            <a:extLst>
              <a:ext uri="{FF2B5EF4-FFF2-40B4-BE49-F238E27FC236}">
                <a16:creationId xmlns:a16="http://schemas.microsoft.com/office/drawing/2014/main" id="{69B74B04-E64B-24D7-EFF4-054D05EC19F9}"/>
              </a:ext>
            </a:extLst>
          </p:cNvPr>
          <p:cNvSpPr txBox="1"/>
          <p:nvPr/>
        </p:nvSpPr>
        <p:spPr>
          <a:xfrm>
            <a:off x="678048" y="1121457"/>
            <a:ext cx="10806094" cy="4109330"/>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600" b="1" dirty="0">
                <a:latin typeface="Times New Roman" panose="02020603050405020304" pitchFamily="18" charset="0"/>
                <a:cs typeface="Times New Roman" panose="02020603050405020304" pitchFamily="18" charset="0"/>
              </a:rPr>
              <a:t>Core Laws</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Data Security Law of the People's Republic of China  (2021)</a:t>
            </a:r>
            <a:r>
              <a:rPr lang="en-US" altLang="zh-CN" sz="1400" dirty="0">
                <a:solidFill>
                  <a:srgbClr val="4779C0"/>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regulating data processing activities, and clarifying the security obligations of all entities involved in data, becoming the basic law for data security governance. </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Personal Information Protection Law of the People's Republic of China  (2021)</a:t>
            </a:r>
            <a:r>
              <a:rPr lang="en-US" altLang="zh-CN" sz="1400" dirty="0">
                <a:solidFill>
                  <a:srgbClr val="4779C0"/>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protecting the rights and interests of natural persons' personal information, regulating the collection, storage, use, processing, transmission and other activities of personal information, and providing clear norms for the legal circulation and use of personal data. </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Cybersecurity Law of the People's Republic of China (Revised in 2025)</a:t>
            </a:r>
            <a:r>
              <a:rPr lang="en-US" altLang="zh-CN" sz="1400" dirty="0">
                <a:solidFill>
                  <a:srgbClr val="4779C0"/>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optimizing the network security protection system, strengthening the supervision of network operators’ data processing activities, integrating the requirements of artificial intelligence development and data security, and further improving the legal guarantee for data factor circulation and transaction. </a:t>
            </a:r>
          </a:p>
          <a:p>
            <a:pPr>
              <a:lnSpc>
                <a:spcPct val="150000"/>
              </a:lnSpc>
            </a:pPr>
            <a:endParaRPr lang="en-US" altLang="zh-CN" sz="1600" dirty="0"/>
          </a:p>
          <a:p>
            <a:pPr>
              <a:lnSpc>
                <a:spcPct val="150000"/>
              </a:lnSpc>
            </a:pPr>
            <a:endParaRPr lang="en-US" altLang="zh-CN" sz="1600" dirty="0"/>
          </a:p>
          <a:p>
            <a:pPr>
              <a:lnSpc>
                <a:spcPct val="150000"/>
              </a:lnSpc>
            </a:pPr>
            <a:endParaRPr lang="zh-CN" altLang="en-US" sz="1600" dirty="0">
              <a:solidFill>
                <a:srgbClr val="4779C0"/>
              </a:solidFill>
            </a:endParaRPr>
          </a:p>
        </p:txBody>
      </p:sp>
      <p:sp>
        <p:nvSpPr>
          <p:cNvPr id="5" name="星形: 四角 4">
            <a:extLst>
              <a:ext uri="{FF2B5EF4-FFF2-40B4-BE49-F238E27FC236}">
                <a16:creationId xmlns:a16="http://schemas.microsoft.com/office/drawing/2014/main" id="{B7AB59EB-CF86-1B50-A189-C0C620A6CD52}"/>
              </a:ext>
            </a:extLst>
          </p:cNvPr>
          <p:cNvSpPr/>
          <p:nvPr/>
        </p:nvSpPr>
        <p:spPr>
          <a:xfrm>
            <a:off x="8296500" y="4948010"/>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星形: 四角 5">
            <a:extLst>
              <a:ext uri="{FF2B5EF4-FFF2-40B4-BE49-F238E27FC236}">
                <a16:creationId xmlns:a16="http://schemas.microsoft.com/office/drawing/2014/main" id="{D258E97B-2067-F81B-9E4E-F184270C94AE}"/>
              </a:ext>
            </a:extLst>
          </p:cNvPr>
          <p:cNvSpPr/>
          <p:nvPr/>
        </p:nvSpPr>
        <p:spPr>
          <a:xfrm>
            <a:off x="7299884" y="4776662"/>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6666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643C-9F27-6E2B-7E3A-2A0B65C3026F}"/>
            </a:ext>
          </a:extLst>
        </p:cNvPr>
        <p:cNvGrpSpPr/>
        <p:nvPr/>
      </p:nvGrpSpPr>
      <p:grpSpPr>
        <a:xfrm>
          <a:off x="0" y="0"/>
          <a:ext cx="0" cy="0"/>
          <a:chOff x="0" y="0"/>
          <a:chExt cx="0" cy="0"/>
        </a:xfrm>
      </p:grpSpPr>
      <p:grpSp>
        <p:nvGrpSpPr>
          <p:cNvPr id="13" name="组合 12">
            <a:extLst>
              <a:ext uri="{FF2B5EF4-FFF2-40B4-BE49-F238E27FC236}">
                <a16:creationId xmlns:a16="http://schemas.microsoft.com/office/drawing/2014/main" id="{FD877A5D-29F2-031F-F493-D0E4210F8749}"/>
              </a:ext>
            </a:extLst>
          </p:cNvPr>
          <p:cNvGrpSpPr/>
          <p:nvPr/>
        </p:nvGrpSpPr>
        <p:grpSpPr>
          <a:xfrm>
            <a:off x="3538880" y="4817935"/>
            <a:ext cx="5310346" cy="2039922"/>
            <a:chOff x="1268363" y="1448446"/>
            <a:chExt cx="9795989" cy="5106324"/>
          </a:xfrm>
        </p:grpSpPr>
        <p:pic>
          <p:nvPicPr>
            <p:cNvPr id="14" name="图片 13">
              <a:extLst>
                <a:ext uri="{FF2B5EF4-FFF2-40B4-BE49-F238E27FC236}">
                  <a16:creationId xmlns:a16="http://schemas.microsoft.com/office/drawing/2014/main" id="{1D11B5C8-0E26-086B-27DD-840E0BFD0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63" y="1448446"/>
              <a:ext cx="9795989" cy="4956330"/>
            </a:xfrm>
            <a:prstGeom prst="rect">
              <a:avLst/>
            </a:prstGeom>
          </p:spPr>
        </p:pic>
        <p:sp>
          <p:nvSpPr>
            <p:cNvPr id="15" name="文本框 14">
              <a:extLst>
                <a:ext uri="{FF2B5EF4-FFF2-40B4-BE49-F238E27FC236}">
                  <a16:creationId xmlns:a16="http://schemas.microsoft.com/office/drawing/2014/main" id="{0A4FC75F-EE05-CE33-FCFE-AF04BD3791D9}"/>
                </a:ext>
              </a:extLst>
            </p:cNvPr>
            <p:cNvSpPr txBox="1"/>
            <p:nvPr/>
          </p:nvSpPr>
          <p:spPr>
            <a:xfrm>
              <a:off x="5441937" y="5899909"/>
              <a:ext cx="1801439" cy="654861"/>
            </a:xfrm>
            <a:prstGeom prst="rect">
              <a:avLst/>
            </a:prstGeom>
            <a:noFill/>
          </p:spPr>
          <p:txBody>
            <a:bodyPr wrap="none" rtlCol="0">
              <a:spAutoFit/>
            </a:bodyPr>
            <a:lstStyle/>
            <a:p>
              <a:r>
                <a:rPr lang="en-US" altLang="zh-CN" sz="1100" dirty="0">
                  <a:solidFill>
                    <a:schemeClr val="bg1"/>
                  </a:solidFill>
                </a:rPr>
                <a:t>Environment</a:t>
              </a:r>
              <a:endParaRPr lang="zh-CN" altLang="en-US" sz="1100" dirty="0">
                <a:solidFill>
                  <a:schemeClr val="bg1"/>
                </a:solidFill>
              </a:endParaRPr>
            </a:p>
          </p:txBody>
        </p:sp>
      </p:grpSp>
      <p:sp>
        <p:nvSpPr>
          <p:cNvPr id="9" name="矩形: 圆角 8">
            <a:extLst>
              <a:ext uri="{FF2B5EF4-FFF2-40B4-BE49-F238E27FC236}">
                <a16:creationId xmlns:a16="http://schemas.microsoft.com/office/drawing/2014/main" id="{F922B2BF-049B-BCC8-1893-1C9DF110FCD9}"/>
              </a:ext>
            </a:extLst>
          </p:cNvPr>
          <p:cNvSpPr/>
          <p:nvPr/>
        </p:nvSpPr>
        <p:spPr>
          <a:xfrm>
            <a:off x="5745078" y="1821166"/>
            <a:ext cx="6033837" cy="3352413"/>
          </a:xfrm>
          <a:prstGeom prst="roundRect">
            <a:avLst/>
          </a:prstGeom>
          <a:solidFill>
            <a:srgbClr val="F2F2F2">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矩形: 圆角 7">
            <a:extLst>
              <a:ext uri="{FF2B5EF4-FFF2-40B4-BE49-F238E27FC236}">
                <a16:creationId xmlns:a16="http://schemas.microsoft.com/office/drawing/2014/main" id="{B0576BE8-0353-CFC5-D642-022775B4634F}"/>
              </a:ext>
            </a:extLst>
          </p:cNvPr>
          <p:cNvSpPr/>
          <p:nvPr/>
        </p:nvSpPr>
        <p:spPr>
          <a:xfrm>
            <a:off x="5745079" y="1209174"/>
            <a:ext cx="6033837" cy="61199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0" name="图片 19">
            <a:extLst>
              <a:ext uri="{FF2B5EF4-FFF2-40B4-BE49-F238E27FC236}">
                <a16:creationId xmlns:a16="http://schemas.microsoft.com/office/drawing/2014/main" id="{CC0BD9F4-8A4B-21F3-ED36-D4E7EB3C08ED}"/>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42" name="文本框 41">
            <a:extLst>
              <a:ext uri="{FF2B5EF4-FFF2-40B4-BE49-F238E27FC236}">
                <a16:creationId xmlns:a16="http://schemas.microsoft.com/office/drawing/2014/main" id="{DF7766F0-873F-4468-2F06-08D2DDFE7A6B}"/>
              </a:ext>
            </a:extLst>
          </p:cNvPr>
          <p:cNvSpPr txBox="1"/>
          <p:nvPr/>
        </p:nvSpPr>
        <p:spPr>
          <a:xfrm>
            <a:off x="9565419" y="453224"/>
            <a:ext cx="184731" cy="369332"/>
          </a:xfrm>
          <a:prstGeom prst="rect">
            <a:avLst/>
          </a:prstGeom>
          <a:noFill/>
        </p:spPr>
        <p:txBody>
          <a:bodyPr wrap="none" rtlCol="0">
            <a:spAutoFit/>
          </a:bodyPr>
          <a:lstStyle/>
          <a:p>
            <a:endParaRPr lang="zh-CN" altLang="en-US" dirty="0"/>
          </a:p>
        </p:txBody>
      </p:sp>
      <p:sp>
        <p:nvSpPr>
          <p:cNvPr id="133" name="标题 1">
            <a:extLst>
              <a:ext uri="{FF2B5EF4-FFF2-40B4-BE49-F238E27FC236}">
                <a16:creationId xmlns:a16="http://schemas.microsoft.com/office/drawing/2014/main" id="{115457A7-D6BD-D6ED-5EB1-92B226C88875}"/>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 Policies</a:t>
            </a:r>
            <a:endParaRPr lang="zh-CN" altLang="en-US" b="1" dirty="0"/>
          </a:p>
        </p:txBody>
      </p:sp>
      <p:sp>
        <p:nvSpPr>
          <p:cNvPr id="57" name="文本框 56">
            <a:extLst>
              <a:ext uri="{FF2B5EF4-FFF2-40B4-BE49-F238E27FC236}">
                <a16:creationId xmlns:a16="http://schemas.microsoft.com/office/drawing/2014/main" id="{FBABC658-4F3F-707E-A7BD-204769957611}"/>
              </a:ext>
            </a:extLst>
          </p:cNvPr>
          <p:cNvSpPr txBox="1"/>
          <p:nvPr/>
        </p:nvSpPr>
        <p:spPr>
          <a:xfrm>
            <a:off x="678048" y="1121457"/>
            <a:ext cx="4772257" cy="5632824"/>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600" b="1" dirty="0">
                <a:latin typeface="Times New Roman" panose="02020603050405020304" pitchFamily="18" charset="0"/>
                <a:cs typeface="Times New Roman" panose="02020603050405020304" pitchFamily="18" charset="0"/>
              </a:rPr>
              <a:t>Administrative Regulations</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20 Data Measures (2022)</a:t>
            </a:r>
            <a:r>
              <a:rPr lang="en-US" altLang="zh-CN" sz="1400" dirty="0">
                <a:latin typeface="Times New Roman" panose="02020603050405020304" pitchFamily="18" charset="0"/>
                <a:cs typeface="Times New Roman" panose="02020603050405020304" pitchFamily="18" charset="0"/>
              </a:rPr>
              <a:t> clarifying data property rights, circulation and transaction, income distribution, security governance;</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Regulations on the Administration of Network Data Security  (2024) </a:t>
            </a:r>
            <a:r>
              <a:rPr lang="en-US" altLang="zh-CN" sz="1400" dirty="0">
                <a:latin typeface="Times New Roman" panose="02020603050405020304" pitchFamily="18" charset="0"/>
                <a:cs typeface="Times New Roman" panose="02020603050405020304" pitchFamily="18" charset="0"/>
              </a:rPr>
              <a:t>which regulating network data processing activities and ensuring the safe and compliant circulation of network data; </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Regulations on the Sharing of Government Data (2025) </a:t>
            </a:r>
            <a:r>
              <a:rPr lang="en-US" altLang="zh-CN" sz="1400" dirty="0">
                <a:latin typeface="Times New Roman" panose="02020603050405020304" pitchFamily="18" charset="0"/>
                <a:cs typeface="Times New Roman" panose="02020603050405020304" pitchFamily="18" charset="0"/>
              </a:rPr>
              <a:t>as a core regulation for the opening of public data, establishing the principle of </a:t>
            </a:r>
            <a:br>
              <a:rPr lang="en-US" altLang="zh-CN" sz="1400" dirty="0">
                <a:latin typeface="Times New Roman" panose="02020603050405020304" pitchFamily="18" charset="0"/>
                <a:cs typeface="Times New Roman" panose="02020603050405020304" pitchFamily="18" charset="0"/>
              </a:rPr>
            </a:br>
            <a:r>
              <a:rPr lang="en-US" altLang="zh-CN" sz="1400" dirty="0">
                <a:latin typeface="Times New Roman" panose="02020603050405020304" pitchFamily="18" charset="0"/>
                <a:cs typeface="Times New Roman" panose="02020603050405020304" pitchFamily="18" charset="0"/>
              </a:rPr>
              <a:t>"</a:t>
            </a:r>
            <a:r>
              <a:rPr lang="en-US" altLang="zh-CN" sz="1400" i="1" dirty="0">
                <a:latin typeface="Times New Roman" panose="02020603050405020304" pitchFamily="18" charset="0"/>
                <a:cs typeface="Times New Roman" panose="02020603050405020304" pitchFamily="18" charset="0"/>
              </a:rPr>
              <a:t>sharing as the rule, non-sharing </a:t>
            </a:r>
            <a:br>
              <a:rPr lang="en-US" altLang="zh-CN" sz="1400" i="1" dirty="0">
                <a:latin typeface="Times New Roman" panose="02020603050405020304" pitchFamily="18" charset="0"/>
                <a:cs typeface="Times New Roman" panose="02020603050405020304" pitchFamily="18" charset="0"/>
              </a:rPr>
            </a:br>
            <a:r>
              <a:rPr lang="en-US" altLang="zh-CN" sz="1400" i="1" dirty="0">
                <a:latin typeface="Times New Roman" panose="02020603050405020304" pitchFamily="18" charset="0"/>
                <a:cs typeface="Times New Roman" panose="02020603050405020304" pitchFamily="18" charset="0"/>
              </a:rPr>
              <a:t>as the exception</a:t>
            </a:r>
            <a:r>
              <a:rPr lang="en-US" altLang="zh-CN" sz="1400" dirty="0">
                <a:latin typeface="Times New Roman" panose="02020603050405020304" pitchFamily="18" charset="0"/>
                <a:cs typeface="Times New Roman" panose="02020603050405020304" pitchFamily="18" charset="0"/>
              </a:rPr>
              <a:t>", and classifying </a:t>
            </a:r>
            <a:br>
              <a:rPr lang="en-US" altLang="zh-CN" sz="1400" dirty="0">
                <a:latin typeface="Times New Roman" panose="02020603050405020304" pitchFamily="18" charset="0"/>
                <a:cs typeface="Times New Roman" panose="02020603050405020304" pitchFamily="18" charset="0"/>
              </a:rPr>
            </a:br>
            <a:r>
              <a:rPr lang="en-US" altLang="zh-CN" sz="1400" dirty="0">
                <a:latin typeface="Times New Roman" panose="02020603050405020304" pitchFamily="18" charset="0"/>
                <a:cs typeface="Times New Roman" panose="02020603050405020304" pitchFamily="18" charset="0"/>
              </a:rPr>
              <a:t>public data into </a:t>
            </a:r>
            <a:r>
              <a:rPr lang="en-US" altLang="zh-CN" sz="1400" i="1" dirty="0">
                <a:latin typeface="Times New Roman" panose="02020603050405020304" pitchFamily="18" charset="0"/>
                <a:cs typeface="Times New Roman" panose="02020603050405020304" pitchFamily="18" charset="0"/>
              </a:rPr>
              <a:t>unconditional </a:t>
            </a:r>
            <a:br>
              <a:rPr lang="en-US" altLang="zh-CN" sz="1400" i="1" dirty="0">
                <a:latin typeface="Times New Roman" panose="02020603050405020304" pitchFamily="18" charset="0"/>
                <a:cs typeface="Times New Roman" panose="02020603050405020304" pitchFamily="18" charset="0"/>
              </a:rPr>
            </a:br>
            <a:r>
              <a:rPr lang="en-US" altLang="zh-CN" sz="1400" i="1" dirty="0">
                <a:latin typeface="Times New Roman" panose="02020603050405020304" pitchFamily="18" charset="0"/>
                <a:cs typeface="Times New Roman" panose="02020603050405020304" pitchFamily="18" charset="0"/>
              </a:rPr>
              <a:t>sharing, conditional sharing, </a:t>
            </a:r>
            <a:br>
              <a:rPr lang="en-US" altLang="zh-CN" sz="1400" i="1" dirty="0">
                <a:latin typeface="Times New Roman" panose="02020603050405020304" pitchFamily="18" charset="0"/>
                <a:cs typeface="Times New Roman" panose="02020603050405020304" pitchFamily="18" charset="0"/>
              </a:rPr>
            </a:br>
            <a:r>
              <a:rPr lang="en-US" altLang="zh-CN" sz="1400" dirty="0">
                <a:latin typeface="Times New Roman" panose="02020603050405020304" pitchFamily="18" charset="0"/>
                <a:cs typeface="Times New Roman" panose="02020603050405020304" pitchFamily="18" charset="0"/>
              </a:rPr>
              <a:t>and</a:t>
            </a:r>
            <a:r>
              <a:rPr lang="en-US" altLang="zh-CN" sz="1400" i="1" dirty="0">
                <a:latin typeface="Times New Roman" panose="02020603050405020304" pitchFamily="18" charset="0"/>
                <a:cs typeface="Times New Roman" panose="02020603050405020304" pitchFamily="18" charset="0"/>
              </a:rPr>
              <a:t> non-sharing</a:t>
            </a:r>
            <a:r>
              <a:rPr lang="en-US" altLang="zh-CN" sz="1400" dirty="0">
                <a:latin typeface="Times New Roman" panose="02020603050405020304" pitchFamily="18" charset="0"/>
                <a:cs typeface="Times New Roman" panose="02020603050405020304" pitchFamily="18" charset="0"/>
              </a:rPr>
              <a:t>.</a:t>
            </a:r>
          </a:p>
          <a:p>
            <a:pPr>
              <a:lnSpc>
                <a:spcPct val="150000"/>
              </a:lnSpc>
            </a:pPr>
            <a:endParaRPr lang="zh-CN" altLang="en-US" sz="1600" dirty="0">
              <a:solidFill>
                <a:srgbClr val="4779C0"/>
              </a:solidFill>
            </a:endParaRPr>
          </a:p>
        </p:txBody>
      </p:sp>
      <p:sp>
        <p:nvSpPr>
          <p:cNvPr id="140" name="星形: 四角 139">
            <a:extLst>
              <a:ext uri="{FF2B5EF4-FFF2-40B4-BE49-F238E27FC236}">
                <a16:creationId xmlns:a16="http://schemas.microsoft.com/office/drawing/2014/main" id="{1CAC05A3-1FDB-34E9-D098-A798F67D8754}"/>
              </a:ext>
            </a:extLst>
          </p:cNvPr>
          <p:cNvSpPr/>
          <p:nvPr/>
        </p:nvSpPr>
        <p:spPr>
          <a:xfrm>
            <a:off x="6100737" y="4836066"/>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文本框 6">
            <a:extLst>
              <a:ext uri="{FF2B5EF4-FFF2-40B4-BE49-F238E27FC236}">
                <a16:creationId xmlns:a16="http://schemas.microsoft.com/office/drawing/2014/main" id="{21CB6F47-30FE-7144-5861-DEA49C3B3CF0}"/>
              </a:ext>
            </a:extLst>
          </p:cNvPr>
          <p:cNvSpPr txBox="1"/>
          <p:nvPr/>
        </p:nvSpPr>
        <p:spPr>
          <a:xfrm>
            <a:off x="5614737" y="1158824"/>
            <a:ext cx="6362700" cy="49403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Opinions on Accelerating the Development and Utilization of Public Data Resources  (2024)</a:t>
            </a:r>
            <a:r>
              <a:rPr lang="en-US" altLang="zh-CN" sz="1400" dirty="0">
                <a:latin typeface="Times New Roman" panose="02020603050405020304" pitchFamily="18" charset="0"/>
                <a:cs typeface="Times New Roman" panose="02020603050405020304" pitchFamily="18" charset="0"/>
              </a:rPr>
              <a:t> guiding the development and utilization of public data; </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Interim Measures for the Registration and Administration of Public Data Resources (2025)</a:t>
            </a:r>
            <a:r>
              <a:rPr lang="en-US" altLang="zh-CN" sz="1400" dirty="0">
                <a:latin typeface="Times New Roman" panose="02020603050405020304" pitchFamily="18" charset="0"/>
                <a:cs typeface="Times New Roman" panose="02020603050405020304" pitchFamily="18" charset="0"/>
              </a:rPr>
              <a:t> regulating the registration of public data resources and providing a base and ownership foundation for their opening, sharing and authorized operation;</a:t>
            </a:r>
          </a:p>
          <a:p>
            <a:pPr marL="285750" indent="-285750">
              <a:lnSpc>
                <a:spcPct val="150000"/>
              </a:lnSpc>
              <a:buFont typeface="Arial" panose="020B0604020202020204" pitchFamily="34" charset="0"/>
              <a:buChar char="•"/>
            </a:pPr>
            <a:r>
              <a:rPr lang="en-US" altLang="zh-CN" sz="1400" b="1" dirty="0">
                <a:solidFill>
                  <a:srgbClr val="4779C0"/>
                </a:solidFill>
                <a:latin typeface="Times New Roman" panose="02020603050405020304" pitchFamily="18" charset="0"/>
                <a:cs typeface="Times New Roman" panose="02020603050405020304" pitchFamily="18" charset="0"/>
              </a:rPr>
              <a:t>Implementation Specifications for the Authorized Operation of Public Data Resources (Trial) (2025) </a:t>
            </a:r>
            <a:r>
              <a:rPr lang="en-US" altLang="zh-CN" sz="1400" dirty="0">
                <a:latin typeface="Times New Roman" panose="02020603050405020304" pitchFamily="18" charset="0"/>
                <a:cs typeface="Times New Roman" panose="02020603050405020304" pitchFamily="18" charset="0"/>
              </a:rPr>
              <a:t>regulating the market-oriented authorized operation;</a:t>
            </a:r>
          </a:p>
          <a:p>
            <a:pPr marL="285750" indent="-285750">
              <a:lnSpc>
                <a:spcPct val="150000"/>
              </a:lnSpc>
              <a:buFont typeface="Arial" panose="020B0604020202020204" pitchFamily="34" charset="0"/>
              <a:buChar char="•"/>
            </a:pPr>
            <a:r>
              <a:rPr lang="en-US" altLang="zh-CN" sz="1400" b="1" dirty="0">
                <a:solidFill>
                  <a:schemeClr val="bg1">
                    <a:lumMod val="65000"/>
                  </a:schemeClr>
                </a:solidFill>
                <a:latin typeface="Times New Roman" panose="02020603050405020304" pitchFamily="18" charset="0"/>
                <a:cs typeface="Times New Roman" panose="02020603050405020304" pitchFamily="18" charset="0"/>
              </a:rPr>
              <a:t>Opinions on Establishing a Pricing Mechanism for the Authorized Operation of Public Data Resources</a:t>
            </a:r>
            <a:r>
              <a:rPr lang="en-US" altLang="zh-CN" sz="1400" dirty="0">
                <a:solidFill>
                  <a:schemeClr val="bg1">
                    <a:lumMod val="65000"/>
                  </a:schemeClr>
                </a:solidFill>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(2025), defining the pricing principles and methods </a:t>
            </a:r>
            <a:br>
              <a:rPr lang="en-US" altLang="zh-CN" sz="1400" dirty="0">
                <a:latin typeface="Times New Roman" panose="02020603050405020304" pitchFamily="18" charset="0"/>
                <a:cs typeface="Times New Roman" panose="02020603050405020304" pitchFamily="18" charset="0"/>
              </a:rPr>
            </a:br>
            <a:r>
              <a:rPr lang="en-US" altLang="zh-CN" sz="1400" dirty="0">
                <a:latin typeface="Times New Roman" panose="02020603050405020304" pitchFamily="18" charset="0"/>
                <a:cs typeface="Times New Roman" panose="02020603050405020304" pitchFamily="18" charset="0"/>
              </a:rPr>
              <a:t>                                                                  and balancing the public attribute and </a:t>
            </a:r>
            <a:br>
              <a:rPr lang="en-US" altLang="zh-CN" sz="1400" dirty="0">
                <a:latin typeface="Times New Roman" panose="02020603050405020304" pitchFamily="18" charset="0"/>
                <a:cs typeface="Times New Roman" panose="02020603050405020304" pitchFamily="18" charset="0"/>
              </a:rPr>
            </a:br>
            <a:r>
              <a:rPr lang="en-US" altLang="zh-CN" sz="1400" dirty="0">
                <a:latin typeface="Times New Roman" panose="02020603050405020304" pitchFamily="18" charset="0"/>
                <a:cs typeface="Times New Roman" panose="02020603050405020304" pitchFamily="18" charset="0"/>
              </a:rPr>
              <a:t>                                                                  market value of public data.</a:t>
            </a:r>
          </a:p>
          <a:p>
            <a:pPr marL="285750" indent="-285750">
              <a:lnSpc>
                <a:spcPct val="150000"/>
              </a:lnSpc>
              <a:buFont typeface="Arial" panose="020B0604020202020204" pitchFamily="34" charset="0"/>
              <a:buChar char="•"/>
            </a:pPr>
            <a:endParaRPr lang="en-US" altLang="zh-CN" sz="1400" dirty="0">
              <a:latin typeface="Times New Roman" panose="02020603050405020304" pitchFamily="18" charset="0"/>
              <a:cs typeface="Times New Roman" panose="02020603050405020304" pitchFamily="18" charset="0"/>
            </a:endParaRPr>
          </a:p>
          <a:p>
            <a:pPr>
              <a:lnSpc>
                <a:spcPct val="150000"/>
              </a:lnSpc>
            </a:pPr>
            <a:endParaRPr lang="en-US" altLang="zh-CN" sz="1400" dirty="0">
              <a:latin typeface="Times New Roman" panose="02020603050405020304" pitchFamily="18" charset="0"/>
              <a:cs typeface="Times New Roman" panose="02020603050405020304" pitchFamily="18" charset="0"/>
            </a:endParaRPr>
          </a:p>
          <a:p>
            <a:pPr>
              <a:lnSpc>
                <a:spcPct val="150000"/>
              </a:lnSpc>
            </a:pPr>
            <a:endParaRPr lang="zh-CN" altLang="en-US" sz="1600" dirty="0">
              <a:solidFill>
                <a:srgbClr val="4779C0"/>
              </a:solidFill>
            </a:endParaRPr>
          </a:p>
        </p:txBody>
      </p:sp>
      <p:sp>
        <p:nvSpPr>
          <p:cNvPr id="11" name="星形: 四角 10">
            <a:extLst>
              <a:ext uri="{FF2B5EF4-FFF2-40B4-BE49-F238E27FC236}">
                <a16:creationId xmlns:a16="http://schemas.microsoft.com/office/drawing/2014/main" id="{4C246B3D-1C80-6FB6-C604-7A82953BDD3D}"/>
              </a:ext>
            </a:extLst>
          </p:cNvPr>
          <p:cNvSpPr/>
          <p:nvPr/>
        </p:nvSpPr>
        <p:spPr>
          <a:xfrm>
            <a:off x="8292494" y="4988466"/>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星形: 四角 11">
            <a:extLst>
              <a:ext uri="{FF2B5EF4-FFF2-40B4-BE49-F238E27FC236}">
                <a16:creationId xmlns:a16="http://schemas.microsoft.com/office/drawing/2014/main" id="{669ED237-E367-74A1-36D3-061C4CAB6FDC}"/>
              </a:ext>
            </a:extLst>
          </p:cNvPr>
          <p:cNvSpPr/>
          <p:nvPr/>
        </p:nvSpPr>
        <p:spPr>
          <a:xfrm>
            <a:off x="5495783" y="6012000"/>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星形: 四角 1">
            <a:extLst>
              <a:ext uri="{FF2B5EF4-FFF2-40B4-BE49-F238E27FC236}">
                <a16:creationId xmlns:a16="http://schemas.microsoft.com/office/drawing/2014/main" id="{747DCF07-A1F4-D8F6-8745-267E79A49D40}"/>
              </a:ext>
            </a:extLst>
          </p:cNvPr>
          <p:cNvSpPr/>
          <p:nvPr/>
        </p:nvSpPr>
        <p:spPr>
          <a:xfrm>
            <a:off x="7291225" y="4832097"/>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8509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0" grpId="0" animBg="1"/>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4621A-4698-49D8-3CA7-C4668408F45F}"/>
            </a:ext>
          </a:extLst>
        </p:cNvPr>
        <p:cNvGrpSpPr/>
        <p:nvPr/>
      </p:nvGrpSpPr>
      <p:grpSpPr>
        <a:xfrm>
          <a:off x="0" y="0"/>
          <a:ext cx="0" cy="0"/>
          <a:chOff x="0" y="0"/>
          <a:chExt cx="0" cy="0"/>
        </a:xfrm>
      </p:grpSpPr>
      <p:grpSp>
        <p:nvGrpSpPr>
          <p:cNvPr id="18" name="组合 17">
            <a:extLst>
              <a:ext uri="{FF2B5EF4-FFF2-40B4-BE49-F238E27FC236}">
                <a16:creationId xmlns:a16="http://schemas.microsoft.com/office/drawing/2014/main" id="{3E0A8580-F96D-B995-CE33-BB0F7F26C301}"/>
              </a:ext>
            </a:extLst>
          </p:cNvPr>
          <p:cNvGrpSpPr/>
          <p:nvPr/>
        </p:nvGrpSpPr>
        <p:grpSpPr>
          <a:xfrm>
            <a:off x="3538880" y="4817935"/>
            <a:ext cx="5310346" cy="2039922"/>
            <a:chOff x="1268363" y="1448446"/>
            <a:chExt cx="9795989" cy="5106324"/>
          </a:xfrm>
        </p:grpSpPr>
        <p:pic>
          <p:nvPicPr>
            <p:cNvPr id="19" name="图片 18">
              <a:extLst>
                <a:ext uri="{FF2B5EF4-FFF2-40B4-BE49-F238E27FC236}">
                  <a16:creationId xmlns:a16="http://schemas.microsoft.com/office/drawing/2014/main" id="{85AE4264-A06E-4BA3-9C04-229D4741D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63" y="1448446"/>
              <a:ext cx="9795989" cy="4956330"/>
            </a:xfrm>
            <a:prstGeom prst="rect">
              <a:avLst/>
            </a:prstGeom>
          </p:spPr>
        </p:pic>
        <p:sp>
          <p:nvSpPr>
            <p:cNvPr id="21" name="文本框 20">
              <a:extLst>
                <a:ext uri="{FF2B5EF4-FFF2-40B4-BE49-F238E27FC236}">
                  <a16:creationId xmlns:a16="http://schemas.microsoft.com/office/drawing/2014/main" id="{31DCF256-923A-8A4D-D38F-4B0917B3E8B9}"/>
                </a:ext>
              </a:extLst>
            </p:cNvPr>
            <p:cNvSpPr txBox="1"/>
            <p:nvPr/>
          </p:nvSpPr>
          <p:spPr>
            <a:xfrm>
              <a:off x="5441937" y="5899909"/>
              <a:ext cx="1801439" cy="654861"/>
            </a:xfrm>
            <a:prstGeom prst="rect">
              <a:avLst/>
            </a:prstGeom>
            <a:noFill/>
          </p:spPr>
          <p:txBody>
            <a:bodyPr wrap="none" rtlCol="0">
              <a:spAutoFit/>
            </a:bodyPr>
            <a:lstStyle/>
            <a:p>
              <a:r>
                <a:rPr lang="en-US" altLang="zh-CN" sz="1100" dirty="0">
                  <a:solidFill>
                    <a:schemeClr val="bg1"/>
                  </a:solidFill>
                </a:rPr>
                <a:t>Environment</a:t>
              </a:r>
              <a:endParaRPr lang="zh-CN" altLang="en-US" sz="1100" dirty="0">
                <a:solidFill>
                  <a:schemeClr val="bg1"/>
                </a:solidFill>
              </a:endParaRPr>
            </a:p>
          </p:txBody>
        </p:sp>
      </p:grpSp>
      <p:pic>
        <p:nvPicPr>
          <p:cNvPr id="20" name="图片 19">
            <a:extLst>
              <a:ext uri="{FF2B5EF4-FFF2-40B4-BE49-F238E27FC236}">
                <a16:creationId xmlns:a16="http://schemas.microsoft.com/office/drawing/2014/main" id="{321623E6-CE58-D18F-DB8E-5D4800E8C105}"/>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42" name="文本框 41">
            <a:extLst>
              <a:ext uri="{FF2B5EF4-FFF2-40B4-BE49-F238E27FC236}">
                <a16:creationId xmlns:a16="http://schemas.microsoft.com/office/drawing/2014/main" id="{75FADFE2-7356-45B3-C007-57FDAD704639}"/>
              </a:ext>
            </a:extLst>
          </p:cNvPr>
          <p:cNvSpPr txBox="1"/>
          <p:nvPr/>
        </p:nvSpPr>
        <p:spPr>
          <a:xfrm>
            <a:off x="9565419" y="453224"/>
            <a:ext cx="184731" cy="369332"/>
          </a:xfrm>
          <a:prstGeom prst="rect">
            <a:avLst/>
          </a:prstGeom>
          <a:noFill/>
        </p:spPr>
        <p:txBody>
          <a:bodyPr wrap="none" rtlCol="0">
            <a:spAutoFit/>
          </a:bodyPr>
          <a:lstStyle/>
          <a:p>
            <a:endParaRPr lang="zh-CN" altLang="en-US" dirty="0"/>
          </a:p>
        </p:txBody>
      </p:sp>
      <p:sp>
        <p:nvSpPr>
          <p:cNvPr id="133" name="标题 1">
            <a:extLst>
              <a:ext uri="{FF2B5EF4-FFF2-40B4-BE49-F238E27FC236}">
                <a16:creationId xmlns:a16="http://schemas.microsoft.com/office/drawing/2014/main" id="{2DE59EE7-E5DB-2623-D657-7E0707CB89D4}"/>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 Policies</a:t>
            </a:r>
            <a:endParaRPr lang="zh-CN" altLang="en-US" b="1" dirty="0"/>
          </a:p>
        </p:txBody>
      </p:sp>
      <p:sp>
        <p:nvSpPr>
          <p:cNvPr id="57" name="文本框 56">
            <a:extLst>
              <a:ext uri="{FF2B5EF4-FFF2-40B4-BE49-F238E27FC236}">
                <a16:creationId xmlns:a16="http://schemas.microsoft.com/office/drawing/2014/main" id="{A50B3F90-6B08-3E64-0850-053FFAB31851}"/>
              </a:ext>
            </a:extLst>
          </p:cNvPr>
          <p:cNvSpPr txBox="1"/>
          <p:nvPr/>
        </p:nvSpPr>
        <p:spPr>
          <a:xfrm>
            <a:off x="678048" y="1121457"/>
            <a:ext cx="3713478" cy="2967607"/>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600" b="1" dirty="0">
                <a:latin typeface="Times New Roman" panose="02020603050405020304" pitchFamily="18" charset="0"/>
                <a:cs typeface="Times New Roman" panose="02020603050405020304" pitchFamily="18" charset="0"/>
              </a:rPr>
              <a:t>Normative Documents</a:t>
            </a:r>
          </a:p>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Data</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Opinions on Promoting the Development and Utilization of </a:t>
            </a:r>
            <a:r>
              <a:rPr lang="en-US" altLang="zh-CN" sz="1200" b="1" dirty="0">
                <a:solidFill>
                  <a:srgbClr val="4779C0"/>
                </a:solidFill>
                <a:latin typeface="Times New Roman" panose="02020603050405020304" pitchFamily="18" charset="0"/>
                <a:cs typeface="Times New Roman" panose="02020603050405020304" pitchFamily="18" charset="0"/>
              </a:rPr>
              <a:t>Enterprise Data Resources</a:t>
            </a:r>
            <a:r>
              <a:rPr lang="en-US" altLang="zh-CN" sz="1200" dirty="0">
                <a:latin typeface="Times New Roman" panose="02020603050405020304" pitchFamily="18" charset="0"/>
                <a:cs typeface="Times New Roman" panose="02020603050405020304" pitchFamily="18" charset="0"/>
              </a:rPr>
              <a:t>, 2024</a:t>
            </a:r>
            <a:r>
              <a:rPr lang="en-US" altLang="zh-CN" sz="1200" b="1" dirty="0">
                <a:solidFill>
                  <a:srgbClr val="4779C0"/>
                </a:solidFill>
                <a:latin typeface="Times New Roman" panose="02020603050405020304" pitchFamily="18" charset="0"/>
                <a:cs typeface="Times New Roman" panose="02020603050405020304" pitchFamily="18" charset="0"/>
              </a:rPr>
              <a:t> </a:t>
            </a:r>
            <a:endParaRPr lang="zh-CN" altLang="en-US" sz="1200" dirty="0">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National </a:t>
            </a:r>
            <a:r>
              <a:rPr lang="en-US" altLang="zh-CN" sz="1200" b="1" dirty="0">
                <a:solidFill>
                  <a:srgbClr val="4779C0"/>
                </a:solidFill>
                <a:latin typeface="Times New Roman" panose="02020603050405020304" pitchFamily="18" charset="0"/>
                <a:cs typeface="Times New Roman" panose="02020603050405020304" pitchFamily="18" charset="0"/>
              </a:rPr>
              <a:t>Statistical Survey </a:t>
            </a:r>
            <a:r>
              <a:rPr lang="en-US" altLang="zh-CN" sz="1200" dirty="0">
                <a:latin typeface="Times New Roman" panose="02020603050405020304" pitchFamily="18" charset="0"/>
                <a:cs typeface="Times New Roman" panose="02020603050405020304" pitchFamily="18" charset="0"/>
              </a:rPr>
              <a:t>System for Data Resources, 2025 </a:t>
            </a:r>
            <a:endParaRPr lang="zh-CN" altLang="en-US" sz="1200" dirty="0">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Notice on Establishing a Price Formation Mechanism for </a:t>
            </a:r>
            <a:r>
              <a:rPr lang="en-US" altLang="zh-CN" sz="1200" b="1" dirty="0">
                <a:solidFill>
                  <a:srgbClr val="4779C0"/>
                </a:solidFill>
                <a:latin typeface="Times New Roman" panose="02020603050405020304" pitchFamily="18" charset="0"/>
                <a:cs typeface="Times New Roman" panose="02020603050405020304" pitchFamily="18" charset="0"/>
              </a:rPr>
              <a:t>the Authorized Operation of Public Data Resources </a:t>
            </a:r>
            <a:r>
              <a:rPr lang="en-US" altLang="zh-CN" sz="1200" dirty="0">
                <a:latin typeface="Times New Roman" panose="02020603050405020304" pitchFamily="18" charset="0"/>
                <a:cs typeface="Times New Roman" panose="02020603050405020304" pitchFamily="18" charset="0"/>
              </a:rPr>
              <a:t>, 2025 </a:t>
            </a:r>
            <a:endParaRPr lang="zh-CN" altLang="en-US" sz="1200" dirty="0">
              <a:latin typeface="Times New Roman" panose="02020603050405020304" pitchFamily="18" charset="0"/>
              <a:cs typeface="Times New Roman" panose="02020603050405020304" pitchFamily="18" charset="0"/>
            </a:endParaRPr>
          </a:p>
        </p:txBody>
      </p:sp>
      <p:sp>
        <p:nvSpPr>
          <p:cNvPr id="12" name="星形: 四角 11">
            <a:extLst>
              <a:ext uri="{FF2B5EF4-FFF2-40B4-BE49-F238E27FC236}">
                <a16:creationId xmlns:a16="http://schemas.microsoft.com/office/drawing/2014/main" id="{1B6E010C-9153-7612-6FCC-FE7EA3BC1279}"/>
              </a:ext>
            </a:extLst>
          </p:cNvPr>
          <p:cNvSpPr/>
          <p:nvPr/>
        </p:nvSpPr>
        <p:spPr>
          <a:xfrm>
            <a:off x="5477224" y="5987086"/>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星形: 四角 12">
            <a:extLst>
              <a:ext uri="{FF2B5EF4-FFF2-40B4-BE49-F238E27FC236}">
                <a16:creationId xmlns:a16="http://schemas.microsoft.com/office/drawing/2014/main" id="{45A9CCAF-3149-C4C6-69EE-BE9350BC0382}"/>
              </a:ext>
            </a:extLst>
          </p:cNvPr>
          <p:cNvSpPr/>
          <p:nvPr/>
        </p:nvSpPr>
        <p:spPr>
          <a:xfrm>
            <a:off x="4881959" y="5942416"/>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4" name="星形: 四角 13">
            <a:extLst>
              <a:ext uri="{FF2B5EF4-FFF2-40B4-BE49-F238E27FC236}">
                <a16:creationId xmlns:a16="http://schemas.microsoft.com/office/drawing/2014/main" id="{8BF94AAD-6018-6A0D-5061-AB4AC17130B6}"/>
              </a:ext>
            </a:extLst>
          </p:cNvPr>
          <p:cNvSpPr/>
          <p:nvPr/>
        </p:nvSpPr>
        <p:spPr>
          <a:xfrm>
            <a:off x="6504734" y="6002574"/>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5" name="星形: 四角 14">
            <a:extLst>
              <a:ext uri="{FF2B5EF4-FFF2-40B4-BE49-F238E27FC236}">
                <a16:creationId xmlns:a16="http://schemas.microsoft.com/office/drawing/2014/main" id="{826F67DD-C4D0-ED89-C4AB-EE37489F0D0C}"/>
              </a:ext>
            </a:extLst>
          </p:cNvPr>
          <p:cNvSpPr/>
          <p:nvPr/>
        </p:nvSpPr>
        <p:spPr>
          <a:xfrm>
            <a:off x="7224044" y="5942416"/>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星形: 四角 15">
            <a:extLst>
              <a:ext uri="{FF2B5EF4-FFF2-40B4-BE49-F238E27FC236}">
                <a16:creationId xmlns:a16="http://schemas.microsoft.com/office/drawing/2014/main" id="{7CDA423C-B2D2-A127-F44D-1E0456FE5706}"/>
              </a:ext>
            </a:extLst>
          </p:cNvPr>
          <p:cNvSpPr/>
          <p:nvPr/>
        </p:nvSpPr>
        <p:spPr>
          <a:xfrm>
            <a:off x="8043988" y="5913712"/>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 name="文本框 16">
            <a:extLst>
              <a:ext uri="{FF2B5EF4-FFF2-40B4-BE49-F238E27FC236}">
                <a16:creationId xmlns:a16="http://schemas.microsoft.com/office/drawing/2014/main" id="{A8A2D160-E6EA-FCE1-EC10-E4D715F29666}"/>
              </a:ext>
            </a:extLst>
          </p:cNvPr>
          <p:cNvSpPr txBox="1"/>
          <p:nvPr/>
        </p:nvSpPr>
        <p:spPr>
          <a:xfrm>
            <a:off x="4725686" y="1492645"/>
            <a:ext cx="7367506" cy="2956579"/>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Technology</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Action Plan for the Development of </a:t>
            </a:r>
            <a:r>
              <a:rPr lang="en-US" altLang="zh-CN" sz="1200" b="1" dirty="0">
                <a:solidFill>
                  <a:srgbClr val="4779C0"/>
                </a:solidFill>
                <a:latin typeface="Times New Roman" panose="02020603050405020304" pitchFamily="18" charset="0"/>
                <a:cs typeface="Times New Roman" panose="02020603050405020304" pitchFamily="18" charset="0"/>
              </a:rPr>
              <a:t>Trusted Data Spaces </a:t>
            </a:r>
            <a:r>
              <a:rPr lang="en-US" altLang="zh-CN" sz="1200" dirty="0">
                <a:latin typeface="Times New Roman" panose="02020603050405020304" pitchFamily="18" charset="0"/>
                <a:cs typeface="Times New Roman" panose="02020603050405020304" pitchFamily="18" charset="0"/>
              </a:rPr>
              <a:t>(2024—2028) , 2024 </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Notice on Organizing the Pilot Work on the Innovative Development of </a:t>
            </a:r>
            <a:r>
              <a:rPr lang="en-US" altLang="zh-CN" sz="1200" b="1" dirty="0">
                <a:solidFill>
                  <a:srgbClr val="4779C0"/>
                </a:solidFill>
                <a:latin typeface="Times New Roman" panose="02020603050405020304" pitchFamily="18" charset="0"/>
                <a:cs typeface="Times New Roman" panose="02020603050405020304" pitchFamily="18" charset="0"/>
              </a:rPr>
              <a:t>Trusted Data Spaces,</a:t>
            </a:r>
            <a:r>
              <a:rPr lang="en-US" altLang="zh-CN" sz="1200" dirty="0">
                <a:latin typeface="Times New Roman" panose="02020603050405020304" pitchFamily="18" charset="0"/>
                <a:cs typeface="Times New Roman" panose="02020603050405020304" pitchFamily="18" charset="0"/>
              </a:rPr>
              <a:t> 2025 </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Implementation Opinions on Promoting the High-Quality Development of the </a:t>
            </a:r>
            <a:r>
              <a:rPr lang="en-US" altLang="zh-CN" sz="1200" b="1" dirty="0">
                <a:solidFill>
                  <a:srgbClr val="4779C0"/>
                </a:solidFill>
                <a:latin typeface="Times New Roman" panose="02020603050405020304" pitchFamily="18" charset="0"/>
                <a:cs typeface="Times New Roman" panose="02020603050405020304" pitchFamily="18" charset="0"/>
              </a:rPr>
              <a:t>Data Annotation Industry</a:t>
            </a:r>
            <a:r>
              <a:rPr lang="en-US" altLang="zh-CN" sz="1200" dirty="0">
                <a:latin typeface="Times New Roman" panose="02020603050405020304" pitchFamily="18" charset="0"/>
                <a:cs typeface="Times New Roman" panose="02020603050405020304" pitchFamily="18" charset="0"/>
              </a:rPr>
              <a:t>, 2025 </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Guidelines for the Construction of </a:t>
            </a:r>
            <a:r>
              <a:rPr lang="en-US" altLang="zh-CN" sz="1200" b="1" dirty="0">
                <a:solidFill>
                  <a:srgbClr val="4779C0"/>
                </a:solidFill>
                <a:latin typeface="Times New Roman" panose="02020603050405020304" pitchFamily="18" charset="0"/>
                <a:cs typeface="Times New Roman" panose="02020603050405020304" pitchFamily="18" charset="0"/>
              </a:rPr>
              <a:t>National Data Infrastructure</a:t>
            </a:r>
            <a:r>
              <a:rPr lang="en-US" altLang="zh-CN" sz="1200" dirty="0">
                <a:latin typeface="Times New Roman" panose="02020603050405020304" pitchFamily="18" charset="0"/>
                <a:cs typeface="Times New Roman" panose="02020603050405020304" pitchFamily="18" charset="0"/>
              </a:rPr>
              <a:t> , 2025 </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Implementation Plan for Strengthening Scenario Applications in the Pilot Construction of </a:t>
            </a:r>
            <a:r>
              <a:rPr lang="en-US" altLang="zh-CN" sz="1200" b="1" dirty="0">
                <a:solidFill>
                  <a:srgbClr val="4779C0"/>
                </a:solidFill>
                <a:latin typeface="Times New Roman" panose="02020603050405020304" pitchFamily="18" charset="0"/>
                <a:cs typeface="Times New Roman" panose="02020603050405020304" pitchFamily="18" charset="0"/>
              </a:rPr>
              <a:t>National Data Infrastructure</a:t>
            </a:r>
            <a:r>
              <a:rPr lang="en-US" altLang="zh-CN" sz="1200" dirty="0">
                <a:latin typeface="Times New Roman" panose="02020603050405020304" pitchFamily="18" charset="0"/>
                <a:cs typeface="Times New Roman" panose="02020603050405020304" pitchFamily="18" charset="0"/>
              </a:rPr>
              <a:t>, 2025 </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Implementation Opinions on Strengthening </a:t>
            </a:r>
            <a:r>
              <a:rPr lang="en-US" altLang="zh-CN" sz="1200" b="1" dirty="0">
                <a:solidFill>
                  <a:srgbClr val="4779C0"/>
                </a:solidFill>
                <a:latin typeface="Times New Roman" panose="02020603050405020304" pitchFamily="18" charset="0"/>
                <a:cs typeface="Times New Roman" panose="02020603050405020304" pitchFamily="18" charset="0"/>
              </a:rPr>
              <a:t>Data Science and Technology Innovation</a:t>
            </a:r>
            <a:r>
              <a:rPr lang="en-US" altLang="zh-CN" sz="1200" dirty="0">
                <a:latin typeface="Times New Roman" panose="02020603050405020304" pitchFamily="18" charset="0"/>
                <a:cs typeface="Times New Roman" panose="02020603050405020304" pitchFamily="18" charset="0"/>
              </a:rPr>
              <a:t>, 2025 </a:t>
            </a:r>
            <a:endParaRPr lang="zh-CN" altLang="en-US" sz="12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endParaRPr lang="zh-CN" altLang="en-US" sz="1600" dirty="0">
              <a:solidFill>
                <a:srgbClr val="4779C0"/>
              </a:solidFill>
              <a:latin typeface="Times New Roman" panose="02020603050405020304" pitchFamily="18" charset="0"/>
              <a:cs typeface="Times New Roman" panose="02020603050405020304" pitchFamily="18" charset="0"/>
            </a:endParaRPr>
          </a:p>
        </p:txBody>
      </p:sp>
      <p:sp>
        <p:nvSpPr>
          <p:cNvPr id="140" name="星形: 四角 139">
            <a:extLst>
              <a:ext uri="{FF2B5EF4-FFF2-40B4-BE49-F238E27FC236}">
                <a16:creationId xmlns:a16="http://schemas.microsoft.com/office/drawing/2014/main" id="{9F76AF46-779C-7232-3955-A01DE7BA09D3}"/>
              </a:ext>
            </a:extLst>
          </p:cNvPr>
          <p:cNvSpPr/>
          <p:nvPr/>
        </p:nvSpPr>
        <p:spPr>
          <a:xfrm>
            <a:off x="6100737" y="4781924"/>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星形: 四角 10">
            <a:extLst>
              <a:ext uri="{FF2B5EF4-FFF2-40B4-BE49-F238E27FC236}">
                <a16:creationId xmlns:a16="http://schemas.microsoft.com/office/drawing/2014/main" id="{183E2E0A-FD88-3C18-BAAD-5F1C2D9ACEC5}"/>
              </a:ext>
            </a:extLst>
          </p:cNvPr>
          <p:cNvSpPr/>
          <p:nvPr/>
        </p:nvSpPr>
        <p:spPr>
          <a:xfrm>
            <a:off x="8292494" y="4934324"/>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星形: 四角 4">
            <a:extLst>
              <a:ext uri="{FF2B5EF4-FFF2-40B4-BE49-F238E27FC236}">
                <a16:creationId xmlns:a16="http://schemas.microsoft.com/office/drawing/2014/main" id="{D94A4582-CE6F-871D-9E09-389E971BD43F}"/>
              </a:ext>
            </a:extLst>
          </p:cNvPr>
          <p:cNvSpPr/>
          <p:nvPr/>
        </p:nvSpPr>
        <p:spPr>
          <a:xfrm>
            <a:off x="4887913" y="4781924"/>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星形: 四角 5">
            <a:extLst>
              <a:ext uri="{FF2B5EF4-FFF2-40B4-BE49-F238E27FC236}">
                <a16:creationId xmlns:a16="http://schemas.microsoft.com/office/drawing/2014/main" id="{BB25EBCE-5873-659D-EA14-C38469000396}"/>
              </a:ext>
            </a:extLst>
          </p:cNvPr>
          <p:cNvSpPr/>
          <p:nvPr/>
        </p:nvSpPr>
        <p:spPr>
          <a:xfrm>
            <a:off x="3853537" y="4934324"/>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星形: 四角 9">
            <a:extLst>
              <a:ext uri="{FF2B5EF4-FFF2-40B4-BE49-F238E27FC236}">
                <a16:creationId xmlns:a16="http://schemas.microsoft.com/office/drawing/2014/main" id="{3867D506-B075-0CFA-2350-0F55DBAEDE95}"/>
              </a:ext>
            </a:extLst>
          </p:cNvPr>
          <p:cNvSpPr/>
          <p:nvPr/>
        </p:nvSpPr>
        <p:spPr>
          <a:xfrm>
            <a:off x="7324648" y="5535901"/>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文本框 22">
            <a:extLst>
              <a:ext uri="{FF2B5EF4-FFF2-40B4-BE49-F238E27FC236}">
                <a16:creationId xmlns:a16="http://schemas.microsoft.com/office/drawing/2014/main" id="{84EA362A-5FFC-FC01-CD7F-43DE0026BAA2}"/>
              </a:ext>
            </a:extLst>
          </p:cNvPr>
          <p:cNvSpPr txBox="1"/>
          <p:nvPr/>
        </p:nvSpPr>
        <p:spPr>
          <a:xfrm>
            <a:off x="576336" y="5375597"/>
            <a:ext cx="6355680" cy="507831"/>
          </a:xfrm>
          <a:prstGeom prst="rect">
            <a:avLst/>
          </a:prstGeom>
          <a:noFill/>
        </p:spPr>
        <p:txBody>
          <a:bodyPr wrap="square">
            <a:spAutoFit/>
          </a:bodyPr>
          <a:lstStyle/>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关于促进企业数据资源开发利用的意见</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全国数据资源统计调查制度</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建立公共数据资源授权运营价格形成机制的通知</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endParaRPr lang="zh-CN" altLang="en-US" sz="900" dirty="0">
              <a:solidFill>
                <a:schemeClr val="bg1">
                  <a:lumMod val="75000"/>
                </a:schemeClr>
              </a:solidFill>
            </a:endParaRPr>
          </a:p>
        </p:txBody>
      </p:sp>
      <p:sp>
        <p:nvSpPr>
          <p:cNvPr id="25" name="文本框 24">
            <a:extLst>
              <a:ext uri="{FF2B5EF4-FFF2-40B4-BE49-F238E27FC236}">
                <a16:creationId xmlns:a16="http://schemas.microsoft.com/office/drawing/2014/main" id="{19047642-05CF-342A-BA66-602DF3DB2DEA}"/>
              </a:ext>
            </a:extLst>
          </p:cNvPr>
          <p:cNvSpPr txBox="1"/>
          <p:nvPr/>
        </p:nvSpPr>
        <p:spPr>
          <a:xfrm>
            <a:off x="8868207" y="5342947"/>
            <a:ext cx="3312372" cy="1061829"/>
          </a:xfrm>
          <a:prstGeom prst="rect">
            <a:avLst/>
          </a:prstGeom>
          <a:noFill/>
        </p:spPr>
        <p:txBody>
          <a:bodyPr wrap="square">
            <a:spAutoFit/>
          </a:bodyPr>
          <a:lstStyle/>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可信数据空间发展行动计划（</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2024—2028</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年）</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关于组织开展</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2025</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年可信数据空间创新发展试点工作的通知</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关于促进数据标注产业高质量发展的实施意见</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国家数据基础设施建设指引</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关于在国家数据基础设施建设先行先试中加强场景应用的实施方案</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关于加强数据科技创新的实施意见</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endParaRPr lang="zh-CN" altLang="en-US" sz="900" dirty="0">
              <a:solidFill>
                <a:schemeClr val="bg1">
                  <a:lumMod val="75000"/>
                </a:schemeClr>
              </a:solidFill>
            </a:endParaRPr>
          </a:p>
        </p:txBody>
      </p:sp>
      <p:sp>
        <p:nvSpPr>
          <p:cNvPr id="2" name="星形: 四角 1">
            <a:extLst>
              <a:ext uri="{FF2B5EF4-FFF2-40B4-BE49-F238E27FC236}">
                <a16:creationId xmlns:a16="http://schemas.microsoft.com/office/drawing/2014/main" id="{A9E1367C-D015-2A5B-1589-284D108BD84D}"/>
              </a:ext>
            </a:extLst>
          </p:cNvPr>
          <p:cNvSpPr/>
          <p:nvPr/>
        </p:nvSpPr>
        <p:spPr>
          <a:xfrm>
            <a:off x="7290904" y="4795290"/>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8787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CBDD4-DBFD-AD10-AE50-B89E3055CA10}"/>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D935A920-0B51-727C-3B24-A7DF766CA860}"/>
              </a:ext>
            </a:extLst>
          </p:cNvPr>
          <p:cNvGrpSpPr/>
          <p:nvPr/>
        </p:nvGrpSpPr>
        <p:grpSpPr>
          <a:xfrm>
            <a:off x="3520833" y="4459334"/>
            <a:ext cx="5310346" cy="2389434"/>
            <a:chOff x="1268363" y="1448446"/>
            <a:chExt cx="9795989" cy="5050993"/>
          </a:xfrm>
        </p:grpSpPr>
        <p:pic>
          <p:nvPicPr>
            <p:cNvPr id="3" name="图片 2">
              <a:extLst>
                <a:ext uri="{FF2B5EF4-FFF2-40B4-BE49-F238E27FC236}">
                  <a16:creationId xmlns:a16="http://schemas.microsoft.com/office/drawing/2014/main" id="{412CD908-BE86-A3D3-275F-69CC1BA170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63" y="1448446"/>
              <a:ext cx="9795989" cy="4956330"/>
            </a:xfrm>
            <a:prstGeom prst="rect">
              <a:avLst/>
            </a:prstGeom>
          </p:spPr>
        </p:pic>
        <p:sp>
          <p:nvSpPr>
            <p:cNvPr id="4" name="文本框 3">
              <a:extLst>
                <a:ext uri="{FF2B5EF4-FFF2-40B4-BE49-F238E27FC236}">
                  <a16:creationId xmlns:a16="http://schemas.microsoft.com/office/drawing/2014/main" id="{ADB38718-C39D-59DE-E3FA-600C0767C0F6}"/>
                </a:ext>
              </a:extLst>
            </p:cNvPr>
            <p:cNvSpPr txBox="1"/>
            <p:nvPr/>
          </p:nvSpPr>
          <p:spPr>
            <a:xfrm>
              <a:off x="5342061" y="5946425"/>
              <a:ext cx="1801439" cy="553014"/>
            </a:xfrm>
            <a:prstGeom prst="rect">
              <a:avLst/>
            </a:prstGeom>
            <a:noFill/>
          </p:spPr>
          <p:txBody>
            <a:bodyPr wrap="none" rtlCol="0">
              <a:spAutoFit/>
            </a:bodyPr>
            <a:lstStyle/>
            <a:p>
              <a:r>
                <a:rPr lang="en-US" altLang="zh-CN" sz="1100" dirty="0">
                  <a:solidFill>
                    <a:schemeClr val="bg1"/>
                  </a:solidFill>
                </a:rPr>
                <a:t>Environment</a:t>
              </a:r>
              <a:endParaRPr lang="zh-CN" altLang="en-US" sz="1100" dirty="0">
                <a:solidFill>
                  <a:schemeClr val="bg1"/>
                </a:solidFill>
              </a:endParaRPr>
            </a:p>
          </p:txBody>
        </p:sp>
      </p:grpSp>
      <p:pic>
        <p:nvPicPr>
          <p:cNvPr id="20" name="图片 19">
            <a:extLst>
              <a:ext uri="{FF2B5EF4-FFF2-40B4-BE49-F238E27FC236}">
                <a16:creationId xmlns:a16="http://schemas.microsoft.com/office/drawing/2014/main" id="{CF80C8D4-6F62-8C6B-C728-EA6F2F284861}"/>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42" name="文本框 41">
            <a:extLst>
              <a:ext uri="{FF2B5EF4-FFF2-40B4-BE49-F238E27FC236}">
                <a16:creationId xmlns:a16="http://schemas.microsoft.com/office/drawing/2014/main" id="{01D34D3B-425E-7D50-67EC-173C96AF2707}"/>
              </a:ext>
            </a:extLst>
          </p:cNvPr>
          <p:cNvSpPr txBox="1"/>
          <p:nvPr/>
        </p:nvSpPr>
        <p:spPr>
          <a:xfrm>
            <a:off x="9565419" y="453224"/>
            <a:ext cx="184731" cy="369332"/>
          </a:xfrm>
          <a:prstGeom prst="rect">
            <a:avLst/>
          </a:prstGeom>
          <a:noFill/>
        </p:spPr>
        <p:txBody>
          <a:bodyPr wrap="none" rtlCol="0">
            <a:spAutoFit/>
          </a:bodyPr>
          <a:lstStyle/>
          <a:p>
            <a:endParaRPr lang="zh-CN" altLang="en-US" dirty="0"/>
          </a:p>
        </p:txBody>
      </p:sp>
      <p:sp>
        <p:nvSpPr>
          <p:cNvPr id="133" name="标题 1">
            <a:extLst>
              <a:ext uri="{FF2B5EF4-FFF2-40B4-BE49-F238E27FC236}">
                <a16:creationId xmlns:a16="http://schemas.microsoft.com/office/drawing/2014/main" id="{DA437783-97A2-66F4-8428-72CB3EB7873C}"/>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 Policies</a:t>
            </a:r>
            <a:endParaRPr lang="zh-CN" altLang="en-US" b="1" dirty="0"/>
          </a:p>
        </p:txBody>
      </p:sp>
      <p:sp>
        <p:nvSpPr>
          <p:cNvPr id="57" name="文本框 56">
            <a:extLst>
              <a:ext uri="{FF2B5EF4-FFF2-40B4-BE49-F238E27FC236}">
                <a16:creationId xmlns:a16="http://schemas.microsoft.com/office/drawing/2014/main" id="{107D60AC-417C-F1D9-ADB6-96742277B954}"/>
              </a:ext>
            </a:extLst>
          </p:cNvPr>
          <p:cNvSpPr txBox="1"/>
          <p:nvPr/>
        </p:nvSpPr>
        <p:spPr>
          <a:xfrm>
            <a:off x="678048" y="1121457"/>
            <a:ext cx="4443756" cy="457240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600" b="1" dirty="0">
                <a:latin typeface="Times New Roman" panose="02020603050405020304" pitchFamily="18" charset="0"/>
                <a:cs typeface="Times New Roman" panose="02020603050405020304" pitchFamily="18" charset="0"/>
              </a:rPr>
              <a:t>Normative Documents</a:t>
            </a:r>
          </a:p>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Computing power</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Implementation Opinions on Further Implementing the "</a:t>
            </a:r>
            <a:r>
              <a:rPr lang="en-US" altLang="zh-CN" sz="1200" i="1" dirty="0">
                <a:latin typeface="Times New Roman" panose="02020603050405020304" pitchFamily="18" charset="0"/>
                <a:cs typeface="Times New Roman" panose="02020603050405020304" pitchFamily="18" charset="0"/>
              </a:rPr>
              <a:t>Eastern Data, Western Computing</a:t>
            </a:r>
            <a:r>
              <a:rPr lang="en-US" altLang="zh-CN" sz="1200" dirty="0">
                <a:latin typeface="Times New Roman" panose="02020603050405020304" pitchFamily="18" charset="0"/>
                <a:cs typeface="Times New Roman" panose="02020603050405020304" pitchFamily="18" charset="0"/>
              </a:rPr>
              <a:t>" Project and Accelerating the Construction of a </a:t>
            </a:r>
            <a:r>
              <a:rPr lang="en-US" altLang="zh-CN" sz="1200" b="1" dirty="0">
                <a:solidFill>
                  <a:srgbClr val="4779C0"/>
                </a:solidFill>
                <a:latin typeface="Times New Roman" panose="02020603050405020304" pitchFamily="18" charset="0"/>
                <a:cs typeface="Times New Roman" panose="02020603050405020304" pitchFamily="18" charset="0"/>
              </a:rPr>
              <a:t>National Integrated Computing Network </a:t>
            </a:r>
            <a:r>
              <a:rPr lang="en-US" altLang="zh-CN" sz="1200" dirty="0">
                <a:latin typeface="Times New Roman" panose="02020603050405020304" pitchFamily="18" charset="0"/>
                <a:cs typeface="Times New Roman" panose="02020603050405020304" pitchFamily="18" charset="0"/>
              </a:rPr>
              <a:t>, 2023 </a:t>
            </a:r>
            <a:endParaRPr lang="en-US" altLang="zh-CN" sz="14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Standard</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Guidelines for the Construction of the </a:t>
            </a:r>
            <a:r>
              <a:rPr lang="en-US" altLang="zh-CN" sz="1200" b="1" dirty="0">
                <a:solidFill>
                  <a:srgbClr val="4779C0"/>
                </a:solidFill>
                <a:latin typeface="Times New Roman" panose="02020603050405020304" pitchFamily="18" charset="0"/>
                <a:cs typeface="Times New Roman" panose="02020603050405020304" pitchFamily="18" charset="0"/>
              </a:rPr>
              <a:t>National Data Standard System </a:t>
            </a:r>
            <a:r>
              <a:rPr lang="en-US" altLang="zh-CN" sz="1200" dirty="0">
                <a:latin typeface="Times New Roman" panose="02020603050405020304" pitchFamily="18" charset="0"/>
                <a:cs typeface="Times New Roman" panose="02020603050405020304" pitchFamily="18" charset="0"/>
              </a:rPr>
              <a:t>, 2024</a:t>
            </a:r>
            <a:r>
              <a:rPr lang="en-US" altLang="zh-CN" sz="1400" dirty="0">
                <a:latin typeface="Times New Roman" panose="02020603050405020304" pitchFamily="18" charset="0"/>
                <a:cs typeface="Times New Roman" panose="02020603050405020304" pitchFamily="18" charset="0"/>
              </a:rPr>
              <a:t> </a:t>
            </a:r>
          </a:p>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Talent</a:t>
            </a:r>
            <a:endParaRPr lang="zh-CN" altLang="en-US" sz="14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altLang="zh-CN" sz="1200" dirty="0">
                <a:latin typeface="Times New Roman" panose="02020603050405020304" pitchFamily="18" charset="0"/>
                <a:cs typeface="Times New Roman" panose="02020603050405020304" pitchFamily="18" charset="0"/>
              </a:rPr>
              <a:t>Opinions on Strengthening the Construction of Data Element Disciplines and Majors </a:t>
            </a:r>
            <a:br>
              <a:rPr lang="en-US" altLang="zh-CN" sz="1200" dirty="0">
                <a:latin typeface="Times New Roman" panose="02020603050405020304" pitchFamily="18" charset="0"/>
                <a:cs typeface="Times New Roman" panose="02020603050405020304" pitchFamily="18" charset="0"/>
              </a:rPr>
            </a:br>
            <a:r>
              <a:rPr lang="en-US" altLang="zh-CN" sz="1200" dirty="0">
                <a:latin typeface="Times New Roman" panose="02020603050405020304" pitchFamily="18" charset="0"/>
                <a:cs typeface="Times New Roman" panose="02020603050405020304" pitchFamily="18" charset="0"/>
              </a:rPr>
              <a:t>and the Construction of </a:t>
            </a:r>
            <a:br>
              <a:rPr lang="en-US" altLang="zh-CN" sz="1200" dirty="0">
                <a:latin typeface="Times New Roman" panose="02020603050405020304" pitchFamily="18" charset="0"/>
                <a:cs typeface="Times New Roman" panose="02020603050405020304" pitchFamily="18" charset="0"/>
              </a:rPr>
            </a:br>
            <a:r>
              <a:rPr lang="en-US" altLang="zh-CN" sz="1200" b="1" dirty="0">
                <a:solidFill>
                  <a:srgbClr val="4779C0"/>
                </a:solidFill>
                <a:latin typeface="Times New Roman" panose="02020603050405020304" pitchFamily="18" charset="0"/>
                <a:cs typeface="Times New Roman" panose="02020603050405020304" pitchFamily="18" charset="0"/>
              </a:rPr>
              <a:t>Digital Talent Teams</a:t>
            </a:r>
            <a:r>
              <a:rPr lang="en-US" altLang="zh-CN" sz="1200" dirty="0">
                <a:latin typeface="Times New Roman" panose="02020603050405020304" pitchFamily="18" charset="0"/>
                <a:cs typeface="Times New Roman" panose="02020603050405020304" pitchFamily="18" charset="0"/>
              </a:rPr>
              <a:t>, 2025</a:t>
            </a:r>
            <a:endParaRPr lang="zh-CN" altLang="en-US" sz="12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endParaRPr lang="zh-CN" altLang="en-US" sz="1600" dirty="0">
              <a:solidFill>
                <a:srgbClr val="4779C0"/>
              </a:solidFill>
              <a:latin typeface="Times New Roman" panose="02020603050405020304" pitchFamily="18" charset="0"/>
              <a:cs typeface="Times New Roman" panose="02020603050405020304" pitchFamily="18" charset="0"/>
            </a:endParaRPr>
          </a:p>
        </p:txBody>
      </p:sp>
      <p:sp>
        <p:nvSpPr>
          <p:cNvPr id="140" name="星形: 四角 139">
            <a:extLst>
              <a:ext uri="{FF2B5EF4-FFF2-40B4-BE49-F238E27FC236}">
                <a16:creationId xmlns:a16="http://schemas.microsoft.com/office/drawing/2014/main" id="{84D3CB11-B983-F6FA-52FF-B407DBB6222D}"/>
              </a:ext>
            </a:extLst>
          </p:cNvPr>
          <p:cNvSpPr/>
          <p:nvPr/>
        </p:nvSpPr>
        <p:spPr>
          <a:xfrm>
            <a:off x="6100737" y="4550217"/>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星形: 四角 10">
            <a:extLst>
              <a:ext uri="{FF2B5EF4-FFF2-40B4-BE49-F238E27FC236}">
                <a16:creationId xmlns:a16="http://schemas.microsoft.com/office/drawing/2014/main" id="{3C2E446D-CAFE-77C7-8C60-3B5231AC8A46}"/>
              </a:ext>
            </a:extLst>
          </p:cNvPr>
          <p:cNvSpPr/>
          <p:nvPr/>
        </p:nvSpPr>
        <p:spPr>
          <a:xfrm>
            <a:off x="8292494" y="4702617"/>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星形: 四角 11">
            <a:extLst>
              <a:ext uri="{FF2B5EF4-FFF2-40B4-BE49-F238E27FC236}">
                <a16:creationId xmlns:a16="http://schemas.microsoft.com/office/drawing/2014/main" id="{64730B06-4F5A-6948-D673-DC77C9BB31F5}"/>
              </a:ext>
            </a:extLst>
          </p:cNvPr>
          <p:cNvSpPr/>
          <p:nvPr/>
        </p:nvSpPr>
        <p:spPr>
          <a:xfrm>
            <a:off x="5465192" y="5983980"/>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星形: 四角 4">
            <a:extLst>
              <a:ext uri="{FF2B5EF4-FFF2-40B4-BE49-F238E27FC236}">
                <a16:creationId xmlns:a16="http://schemas.microsoft.com/office/drawing/2014/main" id="{200E6C74-4912-12BC-E738-3BF1FD48D0B4}"/>
              </a:ext>
            </a:extLst>
          </p:cNvPr>
          <p:cNvSpPr/>
          <p:nvPr/>
        </p:nvSpPr>
        <p:spPr>
          <a:xfrm>
            <a:off x="4887913" y="4550217"/>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 name="星形: 四角 5">
            <a:extLst>
              <a:ext uri="{FF2B5EF4-FFF2-40B4-BE49-F238E27FC236}">
                <a16:creationId xmlns:a16="http://schemas.microsoft.com/office/drawing/2014/main" id="{B81633BA-7D05-5BB0-B2D1-7D9D49C726E9}"/>
              </a:ext>
            </a:extLst>
          </p:cNvPr>
          <p:cNvSpPr/>
          <p:nvPr/>
        </p:nvSpPr>
        <p:spPr>
          <a:xfrm>
            <a:off x="3853537" y="4702617"/>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星形: 四角 9">
            <a:extLst>
              <a:ext uri="{FF2B5EF4-FFF2-40B4-BE49-F238E27FC236}">
                <a16:creationId xmlns:a16="http://schemas.microsoft.com/office/drawing/2014/main" id="{AD3ED57E-1384-E855-C3CA-9E34DE6E71B1}"/>
              </a:ext>
            </a:extLst>
          </p:cNvPr>
          <p:cNvSpPr/>
          <p:nvPr/>
        </p:nvSpPr>
        <p:spPr>
          <a:xfrm>
            <a:off x="7324648" y="5376385"/>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星形: 四角 12">
            <a:extLst>
              <a:ext uri="{FF2B5EF4-FFF2-40B4-BE49-F238E27FC236}">
                <a16:creationId xmlns:a16="http://schemas.microsoft.com/office/drawing/2014/main" id="{11DBAB5C-AB06-39DA-A4AD-08D227556D5A}"/>
              </a:ext>
            </a:extLst>
          </p:cNvPr>
          <p:cNvSpPr/>
          <p:nvPr/>
        </p:nvSpPr>
        <p:spPr>
          <a:xfrm>
            <a:off x="4869927" y="5843054"/>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4" name="星形: 四角 13">
            <a:extLst>
              <a:ext uri="{FF2B5EF4-FFF2-40B4-BE49-F238E27FC236}">
                <a16:creationId xmlns:a16="http://schemas.microsoft.com/office/drawing/2014/main" id="{7E516DEC-06AC-EDA2-1C2C-39A37FD2D4BD}"/>
              </a:ext>
            </a:extLst>
          </p:cNvPr>
          <p:cNvSpPr/>
          <p:nvPr/>
        </p:nvSpPr>
        <p:spPr>
          <a:xfrm>
            <a:off x="6492702" y="5903212"/>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5" name="星形: 四角 14">
            <a:extLst>
              <a:ext uri="{FF2B5EF4-FFF2-40B4-BE49-F238E27FC236}">
                <a16:creationId xmlns:a16="http://schemas.microsoft.com/office/drawing/2014/main" id="{AD85585E-CE8F-C18B-88CA-130ADA89DBDD}"/>
              </a:ext>
            </a:extLst>
          </p:cNvPr>
          <p:cNvSpPr/>
          <p:nvPr/>
        </p:nvSpPr>
        <p:spPr>
          <a:xfrm>
            <a:off x="7212012" y="5843054"/>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星形: 四角 15">
            <a:extLst>
              <a:ext uri="{FF2B5EF4-FFF2-40B4-BE49-F238E27FC236}">
                <a16:creationId xmlns:a16="http://schemas.microsoft.com/office/drawing/2014/main" id="{A6803CD4-676A-5F09-2F99-DE6AB3A28905}"/>
              </a:ext>
            </a:extLst>
          </p:cNvPr>
          <p:cNvSpPr/>
          <p:nvPr/>
        </p:nvSpPr>
        <p:spPr>
          <a:xfrm>
            <a:off x="8031956" y="5814350"/>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文本框 6">
            <a:extLst>
              <a:ext uri="{FF2B5EF4-FFF2-40B4-BE49-F238E27FC236}">
                <a16:creationId xmlns:a16="http://schemas.microsoft.com/office/drawing/2014/main" id="{06632CE6-E1CF-2357-E8D9-827E3A6F7620}"/>
              </a:ext>
            </a:extLst>
          </p:cNvPr>
          <p:cNvSpPr txBox="1"/>
          <p:nvPr/>
        </p:nvSpPr>
        <p:spPr>
          <a:xfrm>
            <a:off x="5555923" y="1531679"/>
            <a:ext cx="6343401" cy="2956579"/>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Utilization</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Notice on Printing and Distributing the Model Text of </a:t>
            </a:r>
            <a:r>
              <a:rPr lang="en-US" altLang="zh-CN" sz="1200" b="1" dirty="0">
                <a:solidFill>
                  <a:srgbClr val="4779C0"/>
                </a:solidFill>
                <a:latin typeface="Times New Roman" panose="02020603050405020304" pitchFamily="18" charset="0"/>
                <a:cs typeface="Times New Roman" panose="02020603050405020304" pitchFamily="18" charset="0"/>
              </a:rPr>
              <a:t>Data Circulation and Transaction Contracts  </a:t>
            </a:r>
            <a:r>
              <a:rPr lang="en-US" altLang="zh-CN" sz="1200" dirty="0">
                <a:latin typeface="Times New Roman" panose="02020603050405020304" pitchFamily="18" charset="0"/>
                <a:cs typeface="Times New Roman" panose="02020603050405020304" pitchFamily="18" charset="0"/>
              </a:rPr>
              <a:t>, 2025</a:t>
            </a:r>
            <a:endParaRPr lang="zh-CN" altLang="en-US" sz="1200" dirty="0">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Opinions on Cultivating </a:t>
            </a:r>
            <a:r>
              <a:rPr lang="en-US" altLang="zh-CN" sz="1200" b="1" dirty="0">
                <a:solidFill>
                  <a:srgbClr val="4779C0"/>
                </a:solidFill>
                <a:latin typeface="Times New Roman" panose="02020603050405020304" pitchFamily="18" charset="0"/>
                <a:cs typeface="Times New Roman" panose="02020603050405020304" pitchFamily="18" charset="0"/>
              </a:rPr>
              <a:t>Data Circulation Service Institutions </a:t>
            </a:r>
            <a:r>
              <a:rPr lang="en-US" altLang="zh-CN" sz="1200" dirty="0">
                <a:latin typeface="Times New Roman" panose="02020603050405020304" pitchFamily="18" charset="0"/>
                <a:cs typeface="Times New Roman" panose="02020603050405020304" pitchFamily="18" charset="0"/>
              </a:rPr>
              <a:t>and Accelerating the Marketization and Valorization of Data Elements </a:t>
            </a:r>
            <a:r>
              <a:rPr lang="zh-CN" altLang="en-US" sz="1200" dirty="0">
                <a:latin typeface="Times New Roman" panose="02020603050405020304" pitchFamily="18" charset="0"/>
                <a:cs typeface="Times New Roman" panose="02020603050405020304" pitchFamily="18" charset="0"/>
              </a:rPr>
              <a:t> </a:t>
            </a:r>
            <a:r>
              <a:rPr lang="en-US" altLang="zh-CN" sz="1200" b="1" dirty="0">
                <a:solidFill>
                  <a:srgbClr val="4779C0"/>
                </a:solidFill>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 2026</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Implementation Plan for Improving the Security Governance of Data Circulation and Better Promoting the </a:t>
            </a:r>
            <a:r>
              <a:rPr lang="en-US" altLang="zh-CN" sz="1200" b="1" dirty="0">
                <a:solidFill>
                  <a:srgbClr val="4779C0"/>
                </a:solidFill>
                <a:latin typeface="Times New Roman" panose="02020603050405020304" pitchFamily="18" charset="0"/>
                <a:cs typeface="Times New Roman" panose="02020603050405020304" pitchFamily="18" charset="0"/>
              </a:rPr>
              <a:t>Marketization and Valorization </a:t>
            </a:r>
            <a:r>
              <a:rPr lang="en-US" altLang="zh-CN" sz="1200" dirty="0">
                <a:latin typeface="Times New Roman" panose="02020603050405020304" pitchFamily="18" charset="0"/>
                <a:cs typeface="Times New Roman" panose="02020603050405020304" pitchFamily="18" charset="0"/>
              </a:rPr>
              <a:t>of Data Elements </a:t>
            </a:r>
            <a:r>
              <a:rPr lang="en-US" altLang="zh-CN" sz="1200" b="1" dirty="0">
                <a:solidFill>
                  <a:srgbClr val="4779C0"/>
                </a:solidFill>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 2025</a:t>
            </a:r>
          </a:p>
          <a:p>
            <a:pPr marL="742950" lvl="1" indent="-285750">
              <a:lnSpc>
                <a:spcPct val="150000"/>
              </a:lnSpc>
              <a:buFont typeface="Wingdings" panose="05000000000000000000" pitchFamily="2" charset="2"/>
              <a:buChar char="p"/>
            </a:pPr>
            <a:r>
              <a:rPr lang="en-US" altLang="zh-CN" sz="1200" dirty="0">
                <a:latin typeface="Times New Roman" panose="02020603050405020304" pitchFamily="18" charset="0"/>
                <a:cs typeface="Times New Roman" panose="02020603050405020304" pitchFamily="18" charset="0"/>
              </a:rPr>
              <a:t>Scenarios (Omitted: City, AI Energy, Industry, Agriculture, Logistics, Medical Care, Meteorology, AI Manufacturing, Automobile, etc.</a:t>
            </a:r>
            <a:r>
              <a:rPr lang="zh-CN" altLang="en-US" sz="1200"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endParaRPr lang="zh-CN" altLang="en-US" sz="1600" dirty="0">
              <a:solidFill>
                <a:srgbClr val="4779C0"/>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D2983503-5BE2-E653-3B9B-99C343917670}"/>
              </a:ext>
            </a:extLst>
          </p:cNvPr>
          <p:cNvSpPr txBox="1"/>
          <p:nvPr/>
        </p:nvSpPr>
        <p:spPr>
          <a:xfrm>
            <a:off x="452688" y="5682454"/>
            <a:ext cx="6355680" cy="507831"/>
          </a:xfrm>
          <a:prstGeom prst="rect">
            <a:avLst/>
          </a:prstGeom>
          <a:noFill/>
        </p:spPr>
        <p:txBody>
          <a:bodyPr wrap="square">
            <a:spAutoFit/>
          </a:bodyPr>
          <a:lstStyle/>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关于深入实施“东数西算”工程 加快构建全国一体化算力网的实施意见</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国家数据标准体系建设指南</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关于加强数据要素学科专业建设和数字人才队伍建设的意见</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endParaRPr lang="zh-CN" altLang="en-US" sz="900" dirty="0">
              <a:solidFill>
                <a:schemeClr val="bg1">
                  <a:lumMod val="75000"/>
                </a:schemeClr>
              </a:solidFill>
            </a:endParaRPr>
          </a:p>
        </p:txBody>
      </p:sp>
      <p:sp>
        <p:nvSpPr>
          <p:cNvPr id="18" name="文本框 17">
            <a:extLst>
              <a:ext uri="{FF2B5EF4-FFF2-40B4-BE49-F238E27FC236}">
                <a16:creationId xmlns:a16="http://schemas.microsoft.com/office/drawing/2014/main" id="{A1D74510-814F-5F46-B46D-2E2141203468}"/>
              </a:ext>
            </a:extLst>
          </p:cNvPr>
          <p:cNvSpPr txBox="1"/>
          <p:nvPr/>
        </p:nvSpPr>
        <p:spPr>
          <a:xfrm>
            <a:off x="8336112" y="5736414"/>
            <a:ext cx="3981318" cy="507831"/>
          </a:xfrm>
          <a:prstGeom prst="rect">
            <a:avLst/>
          </a:prstGeom>
          <a:noFill/>
        </p:spPr>
        <p:txBody>
          <a:bodyPr wrap="square">
            <a:spAutoFit/>
          </a:bodyPr>
          <a:lstStyle/>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关于印发数据流通交易合同示范文本的通知</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关于培育数据流通服务机构 加快推进数据要素市场化价值化的意见</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a:p>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r>
              <a:rPr lang="zh-CN" altLang="en-US" sz="900" dirty="0">
                <a:solidFill>
                  <a:schemeClr val="bg1">
                    <a:lumMod val="75000"/>
                  </a:schemeClr>
                </a:solidFill>
                <a:latin typeface="Times New Roman" panose="02020603050405020304" pitchFamily="18" charset="0"/>
                <a:cs typeface="Times New Roman" panose="02020603050405020304" pitchFamily="18" charset="0"/>
              </a:rPr>
              <a:t>关于完善数据流通安全治理 更好促进数据要素市场化价值化的实施方案</a:t>
            </a:r>
            <a:r>
              <a:rPr lang="en-US" altLang="zh-CN" sz="900" dirty="0">
                <a:solidFill>
                  <a:schemeClr val="bg1">
                    <a:lumMod val="75000"/>
                  </a:schemeClr>
                </a:solidFill>
                <a:latin typeface="Times New Roman" panose="02020603050405020304" pitchFamily="18" charset="0"/>
                <a:cs typeface="Times New Roman" panose="02020603050405020304" pitchFamily="18" charset="0"/>
              </a:rPr>
              <a:t>》</a:t>
            </a:r>
          </a:p>
        </p:txBody>
      </p:sp>
      <p:sp>
        <p:nvSpPr>
          <p:cNvPr id="8" name="星形: 四角 7">
            <a:extLst>
              <a:ext uri="{FF2B5EF4-FFF2-40B4-BE49-F238E27FC236}">
                <a16:creationId xmlns:a16="http://schemas.microsoft.com/office/drawing/2014/main" id="{24018285-A1BB-9D09-5650-1F496B276021}"/>
              </a:ext>
            </a:extLst>
          </p:cNvPr>
          <p:cNvSpPr/>
          <p:nvPr/>
        </p:nvSpPr>
        <p:spPr>
          <a:xfrm>
            <a:off x="7278873" y="4488258"/>
            <a:ext cx="233891" cy="312737"/>
          </a:xfrm>
          <a:prstGeom prst="star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70162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BA30-B2DE-05F8-AD96-522975B9AF11}"/>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7E451D36-58EE-0C53-109B-D2C4388FAC9C}"/>
              </a:ext>
            </a:extLst>
          </p:cNvPr>
          <p:cNvGrpSpPr/>
          <p:nvPr/>
        </p:nvGrpSpPr>
        <p:grpSpPr>
          <a:xfrm>
            <a:off x="3520833" y="4434302"/>
            <a:ext cx="5310346" cy="2389434"/>
            <a:chOff x="1268363" y="1448446"/>
            <a:chExt cx="9795989" cy="5050993"/>
          </a:xfrm>
        </p:grpSpPr>
        <p:pic>
          <p:nvPicPr>
            <p:cNvPr id="17" name="图片 16">
              <a:extLst>
                <a:ext uri="{FF2B5EF4-FFF2-40B4-BE49-F238E27FC236}">
                  <a16:creationId xmlns:a16="http://schemas.microsoft.com/office/drawing/2014/main" id="{238A9D95-43B3-DADA-8D85-C585EEC13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63" y="1448446"/>
              <a:ext cx="9795989" cy="4956330"/>
            </a:xfrm>
            <a:prstGeom prst="rect">
              <a:avLst/>
            </a:prstGeom>
          </p:spPr>
        </p:pic>
        <p:sp>
          <p:nvSpPr>
            <p:cNvPr id="19" name="文本框 18">
              <a:extLst>
                <a:ext uri="{FF2B5EF4-FFF2-40B4-BE49-F238E27FC236}">
                  <a16:creationId xmlns:a16="http://schemas.microsoft.com/office/drawing/2014/main" id="{8F32EF75-E0DB-3F60-2D64-8DB921229FCD}"/>
                </a:ext>
              </a:extLst>
            </p:cNvPr>
            <p:cNvSpPr txBox="1"/>
            <p:nvPr/>
          </p:nvSpPr>
          <p:spPr>
            <a:xfrm>
              <a:off x="5342061" y="5946425"/>
              <a:ext cx="1801439" cy="553014"/>
            </a:xfrm>
            <a:prstGeom prst="rect">
              <a:avLst/>
            </a:prstGeom>
            <a:noFill/>
          </p:spPr>
          <p:txBody>
            <a:bodyPr wrap="none" rtlCol="0">
              <a:spAutoFit/>
            </a:bodyPr>
            <a:lstStyle/>
            <a:p>
              <a:r>
                <a:rPr lang="en-US" altLang="zh-CN" sz="1100" dirty="0">
                  <a:solidFill>
                    <a:schemeClr val="bg1"/>
                  </a:solidFill>
                </a:rPr>
                <a:t>Environment</a:t>
              </a:r>
              <a:endParaRPr lang="zh-CN" altLang="en-US" sz="1100" dirty="0">
                <a:solidFill>
                  <a:schemeClr val="bg1"/>
                </a:solidFill>
              </a:endParaRPr>
            </a:p>
          </p:txBody>
        </p:sp>
      </p:grpSp>
      <p:pic>
        <p:nvPicPr>
          <p:cNvPr id="20" name="图片 19">
            <a:extLst>
              <a:ext uri="{FF2B5EF4-FFF2-40B4-BE49-F238E27FC236}">
                <a16:creationId xmlns:a16="http://schemas.microsoft.com/office/drawing/2014/main" id="{11AE0490-0766-F4C1-336A-5C3CAFFB046F}"/>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42" name="文本框 41">
            <a:extLst>
              <a:ext uri="{FF2B5EF4-FFF2-40B4-BE49-F238E27FC236}">
                <a16:creationId xmlns:a16="http://schemas.microsoft.com/office/drawing/2014/main" id="{1AC07B8C-224B-D57A-C2D8-A3977C73535D}"/>
              </a:ext>
            </a:extLst>
          </p:cNvPr>
          <p:cNvSpPr txBox="1"/>
          <p:nvPr/>
        </p:nvSpPr>
        <p:spPr>
          <a:xfrm>
            <a:off x="9565419" y="453224"/>
            <a:ext cx="184731" cy="369332"/>
          </a:xfrm>
          <a:prstGeom prst="rect">
            <a:avLst/>
          </a:prstGeom>
          <a:noFill/>
        </p:spPr>
        <p:txBody>
          <a:bodyPr wrap="none" rtlCol="0">
            <a:spAutoFit/>
          </a:bodyPr>
          <a:lstStyle/>
          <a:p>
            <a:endParaRPr lang="zh-CN" altLang="en-US" dirty="0"/>
          </a:p>
        </p:txBody>
      </p:sp>
      <p:sp>
        <p:nvSpPr>
          <p:cNvPr id="133" name="标题 1">
            <a:extLst>
              <a:ext uri="{FF2B5EF4-FFF2-40B4-BE49-F238E27FC236}">
                <a16:creationId xmlns:a16="http://schemas.microsoft.com/office/drawing/2014/main" id="{A8231CA4-A8AC-C0BC-7BE5-B84C5AF84450}"/>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 Policies</a:t>
            </a:r>
            <a:endParaRPr lang="zh-CN" altLang="en-US" b="1" dirty="0"/>
          </a:p>
        </p:txBody>
      </p:sp>
      <p:sp>
        <p:nvSpPr>
          <p:cNvPr id="57" name="文本框 56">
            <a:extLst>
              <a:ext uri="{FF2B5EF4-FFF2-40B4-BE49-F238E27FC236}">
                <a16:creationId xmlns:a16="http://schemas.microsoft.com/office/drawing/2014/main" id="{394ED0E3-92ED-7C92-7AFD-9D26515B8648}"/>
              </a:ext>
            </a:extLst>
          </p:cNvPr>
          <p:cNvSpPr txBox="1"/>
          <p:nvPr/>
        </p:nvSpPr>
        <p:spPr>
          <a:xfrm>
            <a:off x="678048" y="1121457"/>
            <a:ext cx="5800957" cy="359367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600" b="1" dirty="0">
                <a:latin typeface="Times New Roman" panose="02020603050405020304" pitchFamily="18" charset="0"/>
                <a:cs typeface="Times New Roman" panose="02020603050405020304" pitchFamily="18" charset="0"/>
              </a:rPr>
              <a:t>Local supporting measures</a:t>
            </a:r>
          </a:p>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Local regulations: </a:t>
            </a:r>
          </a:p>
          <a:p>
            <a:pPr marL="742950" lvl="1" indent="-285750">
              <a:lnSpc>
                <a:spcPct val="130000"/>
              </a:lnSpc>
              <a:buFont typeface="Wingdings" panose="05000000000000000000" pitchFamily="2" charset="2"/>
              <a:buChar char="p"/>
            </a:pPr>
            <a:r>
              <a:rPr lang="en-US" altLang="zh-CN" sz="1200" i="1" dirty="0">
                <a:latin typeface="Times New Roman" panose="02020603050405020304" pitchFamily="18" charset="0"/>
                <a:cs typeface="Times New Roman" panose="02020603050405020304" pitchFamily="18" charset="0"/>
              </a:rPr>
              <a:t>Regulations on Promoting the </a:t>
            </a:r>
            <a:r>
              <a:rPr lang="en-US" altLang="zh-CN" sz="1200" i="1" dirty="0">
                <a:solidFill>
                  <a:srgbClr val="4779C0"/>
                </a:solidFill>
                <a:latin typeface="Times New Roman" panose="02020603050405020304" pitchFamily="18" charset="0"/>
                <a:cs typeface="Times New Roman" panose="02020603050405020304" pitchFamily="18" charset="0"/>
              </a:rPr>
              <a:t>Development of Big Data </a:t>
            </a:r>
            <a:r>
              <a:rPr lang="en-US" altLang="zh-CN" sz="1200" i="1" dirty="0">
                <a:latin typeface="Times New Roman" panose="02020603050405020304" pitchFamily="18" charset="0"/>
                <a:cs typeface="Times New Roman" panose="02020603050405020304" pitchFamily="18" charset="0"/>
              </a:rPr>
              <a:t>(Shandong), </a:t>
            </a:r>
          </a:p>
          <a:p>
            <a:pPr marL="742950" lvl="1" indent="-285750">
              <a:lnSpc>
                <a:spcPct val="130000"/>
              </a:lnSpc>
              <a:buFont typeface="Wingdings" panose="05000000000000000000" pitchFamily="2" charset="2"/>
              <a:buChar char="p"/>
            </a:pPr>
            <a:r>
              <a:rPr lang="en-US" altLang="zh-CN" sz="1200" i="1" dirty="0">
                <a:latin typeface="Times New Roman" panose="02020603050405020304" pitchFamily="18" charset="0"/>
                <a:cs typeface="Times New Roman" panose="02020603050405020304" pitchFamily="18" charset="0"/>
              </a:rPr>
              <a:t>Regulations on Promoting the </a:t>
            </a:r>
            <a:r>
              <a:rPr lang="en-US" altLang="zh-CN" sz="1200" i="1" dirty="0">
                <a:solidFill>
                  <a:srgbClr val="4779C0"/>
                </a:solidFill>
                <a:latin typeface="Times New Roman" panose="02020603050405020304" pitchFamily="18" charset="0"/>
                <a:cs typeface="Times New Roman" panose="02020603050405020304" pitchFamily="18" charset="0"/>
              </a:rPr>
              <a:t>Digital Economy </a:t>
            </a:r>
            <a:r>
              <a:rPr lang="en-US" altLang="zh-CN" sz="1200" i="1" dirty="0">
                <a:latin typeface="Times New Roman" panose="02020603050405020304" pitchFamily="18" charset="0"/>
                <a:cs typeface="Times New Roman" panose="02020603050405020304" pitchFamily="18" charset="0"/>
              </a:rPr>
              <a:t>(Beijing), </a:t>
            </a:r>
          </a:p>
          <a:p>
            <a:pPr marL="742950" lvl="1" indent="-285750">
              <a:lnSpc>
                <a:spcPct val="130000"/>
              </a:lnSpc>
              <a:buFont typeface="Wingdings" panose="05000000000000000000" pitchFamily="2" charset="2"/>
              <a:buChar char="p"/>
            </a:pPr>
            <a:r>
              <a:rPr lang="en-US" altLang="zh-CN" sz="1200" i="1" dirty="0">
                <a:solidFill>
                  <a:srgbClr val="4779C0"/>
                </a:solidFill>
                <a:latin typeface="Times New Roman" panose="02020603050405020304" pitchFamily="18" charset="0"/>
                <a:cs typeface="Times New Roman" panose="02020603050405020304" pitchFamily="18" charset="0"/>
              </a:rPr>
              <a:t>Data Regulations </a:t>
            </a:r>
            <a:r>
              <a:rPr lang="en-US" altLang="zh-CN" sz="1200" i="1" dirty="0">
                <a:latin typeface="Times New Roman" panose="02020603050405020304" pitchFamily="18" charset="0"/>
                <a:cs typeface="Times New Roman" panose="02020603050405020304" pitchFamily="18" charset="0"/>
              </a:rPr>
              <a:t>(Hubei)</a:t>
            </a:r>
          </a:p>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Local government rules: </a:t>
            </a:r>
          </a:p>
          <a:p>
            <a:pPr marL="742950" lvl="1" indent="-285750">
              <a:lnSpc>
                <a:spcPct val="130000"/>
              </a:lnSpc>
              <a:buFont typeface="Wingdings" panose="05000000000000000000" pitchFamily="2" charset="2"/>
              <a:buChar char="p"/>
            </a:pPr>
            <a:r>
              <a:rPr lang="en-US" altLang="zh-CN" sz="1200" i="1" dirty="0">
                <a:latin typeface="Times New Roman" panose="02020603050405020304" pitchFamily="18" charset="0"/>
                <a:cs typeface="Times New Roman" panose="02020603050405020304" pitchFamily="18" charset="0"/>
              </a:rPr>
              <a:t>Interim Measures for the </a:t>
            </a:r>
            <a:r>
              <a:rPr lang="en-US" altLang="zh-CN" sz="1200" i="1" dirty="0">
                <a:solidFill>
                  <a:srgbClr val="4779C0"/>
                </a:solidFill>
                <a:latin typeface="Times New Roman" panose="02020603050405020304" pitchFamily="18" charset="0"/>
                <a:cs typeface="Times New Roman" panose="02020603050405020304" pitchFamily="18" charset="0"/>
              </a:rPr>
              <a:t>Opening and Security Administration of Public Data </a:t>
            </a:r>
            <a:r>
              <a:rPr lang="en-US" altLang="zh-CN" sz="1200" i="1" dirty="0">
                <a:latin typeface="Times New Roman" panose="02020603050405020304" pitchFamily="18" charset="0"/>
                <a:cs typeface="Times New Roman" panose="02020603050405020304" pitchFamily="18" charset="0"/>
              </a:rPr>
              <a:t>(Zhejiang), </a:t>
            </a:r>
          </a:p>
          <a:p>
            <a:pPr marL="742950" lvl="1" indent="-285750">
              <a:lnSpc>
                <a:spcPct val="130000"/>
              </a:lnSpc>
              <a:buFont typeface="Wingdings" panose="05000000000000000000" pitchFamily="2" charset="2"/>
              <a:buChar char="p"/>
            </a:pPr>
            <a:r>
              <a:rPr lang="en-US" altLang="zh-CN" sz="1200" i="1" dirty="0">
                <a:latin typeface="Times New Roman" panose="02020603050405020304" pitchFamily="18" charset="0"/>
                <a:cs typeface="Times New Roman" panose="02020603050405020304" pitchFamily="18" charset="0"/>
              </a:rPr>
              <a:t>Measures for Promoting the </a:t>
            </a:r>
            <a:r>
              <a:rPr lang="en-US" altLang="zh-CN" sz="1200" i="1" dirty="0">
                <a:solidFill>
                  <a:srgbClr val="4779C0"/>
                </a:solidFill>
                <a:latin typeface="Times New Roman" panose="02020603050405020304" pitchFamily="18" charset="0"/>
                <a:cs typeface="Times New Roman" panose="02020603050405020304" pitchFamily="18" charset="0"/>
              </a:rPr>
              <a:t>Development and Utilization of Public Data </a:t>
            </a:r>
            <a:r>
              <a:rPr lang="en-US" altLang="zh-CN" sz="1200" i="1" dirty="0">
                <a:latin typeface="Times New Roman" panose="02020603050405020304" pitchFamily="18" charset="0"/>
                <a:cs typeface="Times New Roman" panose="02020603050405020304" pitchFamily="18" charset="0"/>
              </a:rPr>
              <a:t>Resources (Hainan), </a:t>
            </a:r>
          </a:p>
          <a:p>
            <a:pPr marL="742950" lvl="1" indent="-285750">
              <a:lnSpc>
                <a:spcPct val="130000"/>
              </a:lnSpc>
              <a:buFont typeface="Wingdings" panose="05000000000000000000" pitchFamily="2" charset="2"/>
              <a:buChar char="p"/>
            </a:pPr>
            <a:r>
              <a:rPr lang="en-US" altLang="zh-CN" sz="1200" i="1" dirty="0">
                <a:latin typeface="Times New Roman" panose="02020603050405020304" pitchFamily="18" charset="0"/>
                <a:cs typeface="Times New Roman" panose="02020603050405020304" pitchFamily="18" charset="0"/>
              </a:rPr>
              <a:t>Measures for the Administration of </a:t>
            </a:r>
            <a:r>
              <a:rPr lang="en-US" altLang="zh-CN" sz="1200" i="1" dirty="0">
                <a:solidFill>
                  <a:srgbClr val="4779C0"/>
                </a:solidFill>
                <a:latin typeface="Times New Roman" panose="02020603050405020304" pitchFamily="18" charset="0"/>
                <a:cs typeface="Times New Roman" panose="02020603050405020304" pitchFamily="18" charset="0"/>
              </a:rPr>
              <a:t>Data Transactions </a:t>
            </a:r>
            <a:r>
              <a:rPr lang="en-US" altLang="zh-CN" sz="1200" i="1" dirty="0">
                <a:latin typeface="Times New Roman" panose="02020603050405020304" pitchFamily="18" charset="0"/>
                <a:cs typeface="Times New Roman" panose="02020603050405020304" pitchFamily="18" charset="0"/>
              </a:rPr>
              <a:t>(Shandong), </a:t>
            </a:r>
          </a:p>
          <a:p>
            <a:pPr marL="742950" lvl="1" indent="-285750">
              <a:lnSpc>
                <a:spcPct val="130000"/>
              </a:lnSpc>
              <a:buFont typeface="Wingdings" panose="05000000000000000000" pitchFamily="2" charset="2"/>
              <a:buChar char="p"/>
            </a:pPr>
            <a:r>
              <a:rPr lang="en-US" altLang="zh-CN" sz="1200" i="1" dirty="0">
                <a:latin typeface="Times New Roman" panose="02020603050405020304" pitchFamily="18" charset="0"/>
                <a:cs typeface="Times New Roman" panose="02020603050405020304" pitchFamily="18" charset="0"/>
              </a:rPr>
              <a:t>Measures for the </a:t>
            </a:r>
            <a:r>
              <a:rPr lang="en-US" altLang="zh-CN" sz="1200" i="1" dirty="0">
                <a:solidFill>
                  <a:srgbClr val="4779C0"/>
                </a:solidFill>
                <a:latin typeface="Times New Roman" panose="02020603050405020304" pitchFamily="18" charset="0"/>
                <a:cs typeface="Times New Roman" panose="02020603050405020304" pitchFamily="18" charset="0"/>
              </a:rPr>
              <a:t>Authorized Operation of Public Data </a:t>
            </a:r>
            <a:r>
              <a:rPr lang="en-US" altLang="zh-CN" sz="1200" i="1" dirty="0">
                <a:latin typeface="Times New Roman" panose="02020603050405020304" pitchFamily="18" charset="0"/>
                <a:cs typeface="Times New Roman" panose="02020603050405020304" pitchFamily="18" charset="0"/>
              </a:rPr>
              <a:t>(Jinan)</a:t>
            </a:r>
          </a:p>
          <a:p>
            <a:pPr marL="742950" lvl="1" indent="-285750">
              <a:lnSpc>
                <a:spcPct val="150000"/>
              </a:lnSpc>
              <a:buFont typeface="Arial" panose="020B0604020202020204" pitchFamily="34" charset="0"/>
              <a:buChar char="•"/>
            </a:pPr>
            <a:endParaRPr lang="zh-CN" altLang="en-US" sz="1600" dirty="0">
              <a:solidFill>
                <a:srgbClr val="4779C0"/>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31359D9A-092E-3B6D-A7AF-479EF3CC7EBE}"/>
              </a:ext>
            </a:extLst>
          </p:cNvPr>
          <p:cNvSpPr txBox="1"/>
          <p:nvPr/>
        </p:nvSpPr>
        <p:spPr>
          <a:xfrm>
            <a:off x="678048" y="4305470"/>
            <a:ext cx="5011245" cy="1940916"/>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Local normative documents: </a:t>
            </a:r>
          </a:p>
          <a:p>
            <a:pPr marL="742950" lvl="1" indent="-285750">
              <a:lnSpc>
                <a:spcPct val="150000"/>
              </a:lnSpc>
              <a:buFont typeface="Wingdings" panose="05000000000000000000" pitchFamily="2" charset="2"/>
              <a:buChar char="p"/>
            </a:pPr>
            <a:r>
              <a:rPr lang="en-US" altLang="zh-CN" sz="1200" i="1" dirty="0">
                <a:latin typeface="Times New Roman" panose="02020603050405020304" pitchFamily="18" charset="0"/>
                <a:cs typeface="Times New Roman" panose="02020603050405020304" pitchFamily="18" charset="0"/>
              </a:rPr>
              <a:t>the Action Plan for the </a:t>
            </a:r>
            <a:r>
              <a:rPr lang="en-US" altLang="zh-CN" sz="1200" i="1" dirty="0">
                <a:solidFill>
                  <a:srgbClr val="4779C0"/>
                </a:solidFill>
                <a:latin typeface="Times New Roman" panose="02020603050405020304" pitchFamily="18" charset="0"/>
                <a:cs typeface="Times New Roman" panose="02020603050405020304" pitchFamily="18" charset="0"/>
              </a:rPr>
              <a:t>Reform </a:t>
            </a:r>
            <a:br>
              <a:rPr lang="en-US" altLang="zh-CN" sz="1200" i="1" dirty="0">
                <a:solidFill>
                  <a:srgbClr val="4779C0"/>
                </a:solidFill>
                <a:latin typeface="Times New Roman" panose="02020603050405020304" pitchFamily="18" charset="0"/>
                <a:cs typeface="Times New Roman" panose="02020603050405020304" pitchFamily="18" charset="0"/>
              </a:rPr>
            </a:br>
            <a:r>
              <a:rPr lang="en-US" altLang="zh-CN" sz="1200" i="1" dirty="0">
                <a:solidFill>
                  <a:srgbClr val="4779C0"/>
                </a:solidFill>
                <a:latin typeface="Times New Roman" panose="02020603050405020304" pitchFamily="18" charset="0"/>
                <a:cs typeface="Times New Roman" panose="02020603050405020304" pitchFamily="18" charset="0"/>
              </a:rPr>
              <a:t>of Market-Oriented Allocation </a:t>
            </a:r>
            <a:br>
              <a:rPr lang="en-US" altLang="zh-CN" sz="1200" i="1" dirty="0">
                <a:solidFill>
                  <a:srgbClr val="4779C0"/>
                </a:solidFill>
                <a:latin typeface="Times New Roman" panose="02020603050405020304" pitchFamily="18" charset="0"/>
                <a:cs typeface="Times New Roman" panose="02020603050405020304" pitchFamily="18" charset="0"/>
              </a:rPr>
            </a:br>
            <a:r>
              <a:rPr lang="en-US" altLang="zh-CN" sz="1200" i="1" dirty="0">
                <a:solidFill>
                  <a:srgbClr val="4779C0"/>
                </a:solidFill>
                <a:latin typeface="Times New Roman" panose="02020603050405020304" pitchFamily="18" charset="0"/>
                <a:cs typeface="Times New Roman" panose="02020603050405020304" pitchFamily="18" charset="0"/>
              </a:rPr>
              <a:t>of Data Elements </a:t>
            </a:r>
            <a:r>
              <a:rPr lang="en-US" altLang="zh-CN" sz="1200" i="1" dirty="0">
                <a:latin typeface="Times New Roman" panose="02020603050405020304" pitchFamily="18" charset="0"/>
                <a:cs typeface="Times New Roman" panose="02020603050405020304" pitchFamily="18" charset="0"/>
              </a:rPr>
              <a:t>(Guangdong)</a:t>
            </a:r>
            <a:br>
              <a:rPr lang="en-US" altLang="zh-CN" sz="1200" i="1" dirty="0">
                <a:latin typeface="Times New Roman" panose="02020603050405020304" pitchFamily="18" charset="0"/>
                <a:cs typeface="Times New Roman" panose="02020603050405020304" pitchFamily="18" charset="0"/>
              </a:rPr>
            </a:br>
            <a:r>
              <a:rPr lang="en-US" altLang="zh-CN" sz="1400" dirty="0">
                <a:latin typeface="Times New Roman" panose="02020603050405020304" pitchFamily="18" charset="0"/>
                <a:cs typeface="Times New Roman" panose="02020603050405020304" pitchFamily="18" charset="0"/>
              </a:rPr>
              <a:t>(available in 27 provinces).</a:t>
            </a:r>
          </a:p>
          <a:p>
            <a:pPr marL="742950" lvl="1" indent="-285750">
              <a:lnSpc>
                <a:spcPct val="150000"/>
              </a:lnSpc>
              <a:buFont typeface="Arial" panose="020B0604020202020204" pitchFamily="34" charset="0"/>
              <a:buChar char="•"/>
            </a:pPr>
            <a:endParaRPr lang="zh-CN" altLang="en-US" sz="1600" dirty="0">
              <a:solidFill>
                <a:srgbClr val="4779C0"/>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D773A1AE-9FAC-569F-CAEC-BFB1DF091DA7}"/>
              </a:ext>
            </a:extLst>
          </p:cNvPr>
          <p:cNvSpPr txBox="1"/>
          <p:nvPr/>
        </p:nvSpPr>
        <p:spPr>
          <a:xfrm>
            <a:off x="6705709" y="1158824"/>
            <a:ext cx="5486291" cy="3034485"/>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600" dirty="0">
                <a:latin typeface="Times New Roman" panose="02020603050405020304" pitchFamily="18" charset="0"/>
                <a:cs typeface="Times New Roman" panose="02020603050405020304" pitchFamily="18" charset="0"/>
              </a:rPr>
              <a:t>Focus</a:t>
            </a:r>
          </a:p>
          <a:p>
            <a:pPr marL="285750" indent="-285750">
              <a:lnSpc>
                <a:spcPct val="130000"/>
              </a:lnSpc>
              <a:buFont typeface="Arial" panose="020B0604020202020204" pitchFamily="34" charset="0"/>
              <a:buChar char="•"/>
            </a:pPr>
            <a:r>
              <a:rPr lang="en-US" altLang="zh-CN" sz="1400" dirty="0">
                <a:solidFill>
                  <a:srgbClr val="4779C0"/>
                </a:solidFill>
                <a:latin typeface="Times New Roman" panose="02020603050405020304" pitchFamily="18" charset="0"/>
                <a:cs typeface="Times New Roman" panose="02020603050405020304" pitchFamily="18" charset="0"/>
              </a:rPr>
              <a:t>Security: </a:t>
            </a:r>
            <a:r>
              <a:rPr lang="en-US" altLang="zh-CN" sz="1200" dirty="0">
                <a:latin typeface="Times New Roman" panose="02020603050405020304" pitchFamily="18" charset="0"/>
                <a:cs typeface="Times New Roman" panose="02020603050405020304" pitchFamily="18" charset="0"/>
              </a:rPr>
              <a:t>all attach great importance, some even issued special policies.</a:t>
            </a:r>
          </a:p>
          <a:p>
            <a:pPr marL="285750" indent="-285750">
              <a:lnSpc>
                <a:spcPct val="130000"/>
              </a:lnSpc>
              <a:buFont typeface="Arial" panose="020B0604020202020204" pitchFamily="34" charset="0"/>
              <a:buChar char="•"/>
            </a:pPr>
            <a:r>
              <a:rPr lang="en-US" altLang="zh-CN" sz="1400" dirty="0">
                <a:solidFill>
                  <a:srgbClr val="4779C0"/>
                </a:solidFill>
                <a:latin typeface="Times New Roman" panose="02020603050405020304" pitchFamily="18" charset="0"/>
                <a:cs typeface="Times New Roman" panose="02020603050405020304" pitchFamily="18" charset="0"/>
              </a:rPr>
              <a:t>Public data authorized operation:</a:t>
            </a:r>
            <a:r>
              <a:rPr lang="en-US" altLang="zh-CN" sz="1200" dirty="0">
                <a:latin typeface="Times New Roman" panose="02020603050405020304" pitchFamily="18" charset="0"/>
                <a:cs typeface="Times New Roman" panose="02020603050405020304" pitchFamily="18" charset="0"/>
              </a:rPr>
              <a:t> almost all provinces formulated relevant management measures or implementation plans, different authorized models including </a:t>
            </a:r>
            <a:r>
              <a:rPr lang="en-US" altLang="zh-CN" sz="1200" i="1" dirty="0">
                <a:latin typeface="Times New Roman" panose="02020603050405020304" pitchFamily="18" charset="0"/>
                <a:cs typeface="Times New Roman" panose="02020603050405020304" pitchFamily="18" charset="0"/>
              </a:rPr>
              <a:t>overall authorization, authorization by sector, authorization by scenario, </a:t>
            </a:r>
            <a:r>
              <a:rPr lang="en-US" altLang="zh-CN" sz="1200" dirty="0">
                <a:latin typeface="Times New Roman" panose="02020603050405020304" pitchFamily="18" charset="0"/>
                <a:cs typeface="Times New Roman" panose="02020603050405020304" pitchFamily="18" charset="0"/>
              </a:rPr>
              <a:t>and </a:t>
            </a:r>
            <a:r>
              <a:rPr lang="en-US" altLang="zh-CN" sz="1200" i="1" dirty="0">
                <a:latin typeface="Times New Roman" panose="02020603050405020304" pitchFamily="18" charset="0"/>
                <a:cs typeface="Times New Roman" panose="02020603050405020304" pitchFamily="18" charset="0"/>
              </a:rPr>
              <a:t>hybrid</a:t>
            </a:r>
            <a:r>
              <a:rPr lang="en-US" altLang="zh-CN" sz="1200" dirty="0">
                <a:latin typeface="Times New Roman" panose="02020603050405020304" pitchFamily="18" charset="0"/>
                <a:cs typeface="Times New Roman" panose="02020603050405020304" pitchFamily="18" charset="0"/>
              </a:rPr>
              <a:t>.</a:t>
            </a:r>
            <a:endParaRPr lang="en-US" altLang="zh-CN" sz="1400" dirty="0">
              <a:latin typeface="Times New Roman" panose="02020603050405020304" pitchFamily="18" charset="0"/>
              <a:cs typeface="Times New Roman" panose="02020603050405020304" pitchFamily="18" charset="0"/>
            </a:endParaRPr>
          </a:p>
          <a:p>
            <a:pPr marL="285750" indent="-285750">
              <a:lnSpc>
                <a:spcPct val="130000"/>
              </a:lnSpc>
              <a:buFont typeface="Arial" panose="020B0604020202020204" pitchFamily="34" charset="0"/>
              <a:buChar char="•"/>
            </a:pPr>
            <a:r>
              <a:rPr lang="en-US" altLang="zh-CN" sz="1400" dirty="0">
                <a:solidFill>
                  <a:srgbClr val="4779C0"/>
                </a:solidFill>
                <a:latin typeface="Times New Roman" panose="02020603050405020304" pitchFamily="18" charset="0"/>
                <a:cs typeface="Times New Roman" panose="02020603050405020304" pitchFamily="18" charset="0"/>
              </a:rPr>
              <a:t>Data registration: </a:t>
            </a:r>
            <a:r>
              <a:rPr lang="en-US" altLang="zh-CN" sz="1200" i="1" dirty="0">
                <a:latin typeface="Times New Roman" panose="02020603050405020304" pitchFamily="18" charset="0"/>
                <a:cs typeface="Times New Roman" panose="02020603050405020304" pitchFamily="18" charset="0"/>
              </a:rPr>
              <a:t>data intellectual property registration, data asset registration, </a:t>
            </a:r>
            <a:r>
              <a:rPr lang="en-US" altLang="zh-CN" sz="1200" dirty="0">
                <a:latin typeface="Times New Roman" panose="02020603050405020304" pitchFamily="18" charset="0"/>
                <a:cs typeface="Times New Roman" panose="02020603050405020304" pitchFamily="18" charset="0"/>
              </a:rPr>
              <a:t>or </a:t>
            </a:r>
            <a:r>
              <a:rPr lang="en-US" altLang="zh-CN" sz="1200" i="1" dirty="0">
                <a:latin typeface="Times New Roman" panose="02020603050405020304" pitchFamily="18" charset="0"/>
                <a:cs typeface="Times New Roman" panose="02020603050405020304" pitchFamily="18" charset="0"/>
              </a:rPr>
              <a:t>hybrid</a:t>
            </a:r>
            <a:r>
              <a:rPr lang="en-US" altLang="zh-CN" sz="1200" dirty="0">
                <a:latin typeface="Times New Roman" panose="02020603050405020304" pitchFamily="18" charset="0"/>
                <a:cs typeface="Times New Roman" panose="02020603050405020304" pitchFamily="18" charset="0"/>
              </a:rPr>
              <a:t>. Newly issued policies focus on public data registration.</a:t>
            </a:r>
          </a:p>
          <a:p>
            <a:pPr marL="285750" indent="-285750">
              <a:lnSpc>
                <a:spcPct val="130000"/>
              </a:lnSpc>
              <a:buFont typeface="Arial" panose="020B0604020202020204" pitchFamily="34" charset="0"/>
              <a:buChar char="•"/>
            </a:pPr>
            <a:r>
              <a:rPr lang="en-US" altLang="zh-CN" sz="1400" dirty="0">
                <a:solidFill>
                  <a:srgbClr val="4779C0"/>
                </a:solidFill>
                <a:latin typeface="Times New Roman" panose="02020603050405020304" pitchFamily="18" charset="0"/>
                <a:cs typeface="Times New Roman" panose="02020603050405020304" pitchFamily="18" charset="0"/>
              </a:rPr>
              <a:t>the charging issue for the authorized operation of public data:</a:t>
            </a:r>
            <a:r>
              <a:rPr lang="en-US" altLang="zh-CN" sz="1200" dirty="0">
                <a:latin typeface="Times New Roman" panose="02020603050405020304" pitchFamily="18" charset="0"/>
                <a:cs typeface="Times New Roman" panose="02020603050405020304" pitchFamily="18" charset="0"/>
              </a:rPr>
              <a:t> a few provinces have released such standards or guidance, following national policy.</a:t>
            </a:r>
          </a:p>
          <a:p>
            <a:pPr marL="285750" indent="-285750">
              <a:lnSpc>
                <a:spcPct val="130000"/>
              </a:lnSpc>
              <a:buFont typeface="Arial" panose="020B0604020202020204" pitchFamily="34" charset="0"/>
              <a:buChar char="•"/>
            </a:pPr>
            <a:r>
              <a:rPr lang="en-US" altLang="zh-CN" sz="1400" dirty="0">
                <a:solidFill>
                  <a:srgbClr val="4779C0"/>
                </a:solidFill>
                <a:latin typeface="Times New Roman" panose="02020603050405020304" pitchFamily="18" charset="0"/>
                <a:cs typeface="Times New Roman" panose="02020603050405020304" pitchFamily="18" charset="0"/>
              </a:rPr>
              <a:t>data transactions: </a:t>
            </a:r>
            <a:r>
              <a:rPr lang="en-US" altLang="zh-CN" sz="1200" dirty="0">
                <a:latin typeface="Times New Roman" panose="02020603050405020304" pitchFamily="18" charset="0"/>
                <a:cs typeface="Times New Roman" panose="02020603050405020304" pitchFamily="18" charset="0"/>
              </a:rPr>
              <a:t>A few documents, on Measures, Regulations and Standards.</a:t>
            </a:r>
          </a:p>
        </p:txBody>
      </p:sp>
      <p:sp>
        <p:nvSpPr>
          <p:cNvPr id="4" name="文本框 3">
            <a:extLst>
              <a:ext uri="{FF2B5EF4-FFF2-40B4-BE49-F238E27FC236}">
                <a16:creationId xmlns:a16="http://schemas.microsoft.com/office/drawing/2014/main" id="{57E6BF8E-7B6A-2B12-917F-6AEFB2D4F867}"/>
              </a:ext>
            </a:extLst>
          </p:cNvPr>
          <p:cNvSpPr txBox="1"/>
          <p:nvPr/>
        </p:nvSpPr>
        <p:spPr>
          <a:xfrm>
            <a:off x="8658225" y="4193309"/>
            <a:ext cx="3321029" cy="828560"/>
          </a:xfrm>
          <a:prstGeom prst="rect">
            <a:avLst/>
          </a:prstGeom>
          <a:noFill/>
        </p:spPr>
        <p:txBody>
          <a:bodyPr wrap="square">
            <a:spAutoFit/>
          </a:bodyPr>
          <a:lstStyle/>
          <a:p>
            <a:pPr marL="285750" indent="-285750">
              <a:lnSpc>
                <a:spcPct val="130000"/>
              </a:lnSpc>
              <a:buFont typeface="Arial" panose="020B0604020202020204" pitchFamily="34" charset="0"/>
              <a:buChar char="•"/>
            </a:pPr>
            <a:r>
              <a:rPr lang="en-US" altLang="zh-CN" sz="1400" dirty="0">
                <a:solidFill>
                  <a:srgbClr val="4779C0"/>
                </a:solidFill>
                <a:latin typeface="Times New Roman" panose="02020603050405020304" pitchFamily="18" charset="0"/>
                <a:cs typeface="Times New Roman" panose="02020603050405020304" pitchFamily="18" charset="0"/>
              </a:rPr>
              <a:t>cross-border circulation: </a:t>
            </a:r>
            <a:r>
              <a:rPr lang="en-US" altLang="zh-CN" sz="1200" dirty="0">
                <a:latin typeface="Times New Roman" panose="02020603050405020304" pitchFamily="18" charset="0"/>
                <a:cs typeface="Times New Roman" panose="02020603050405020304" pitchFamily="18" charset="0"/>
              </a:rPr>
              <a:t>in exploration, such as formulating negative lists for data outbound management.</a:t>
            </a:r>
            <a:endParaRPr lang="zh-CN"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9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C1FA7-72CD-A5EF-5903-9F3AFD7E266C}"/>
            </a:ext>
          </a:extLst>
        </p:cNvPr>
        <p:cNvGrpSpPr/>
        <p:nvPr/>
      </p:nvGrpSpPr>
      <p:grpSpPr>
        <a:xfrm>
          <a:off x="0" y="0"/>
          <a:ext cx="0" cy="0"/>
          <a:chOff x="0" y="0"/>
          <a:chExt cx="0" cy="0"/>
        </a:xfrm>
      </p:grpSpPr>
      <p:grpSp>
        <p:nvGrpSpPr>
          <p:cNvPr id="8" name="组合 7">
            <a:extLst>
              <a:ext uri="{FF2B5EF4-FFF2-40B4-BE49-F238E27FC236}">
                <a16:creationId xmlns:a16="http://schemas.microsoft.com/office/drawing/2014/main" id="{1F375605-3A5A-A466-C3E1-968323B24B4A}"/>
              </a:ext>
            </a:extLst>
          </p:cNvPr>
          <p:cNvGrpSpPr/>
          <p:nvPr/>
        </p:nvGrpSpPr>
        <p:grpSpPr>
          <a:xfrm>
            <a:off x="3520833" y="4434302"/>
            <a:ext cx="5310346" cy="2389434"/>
            <a:chOff x="1268363" y="1448446"/>
            <a:chExt cx="9795989" cy="5050993"/>
          </a:xfrm>
        </p:grpSpPr>
        <p:pic>
          <p:nvPicPr>
            <p:cNvPr id="17" name="图片 16">
              <a:extLst>
                <a:ext uri="{FF2B5EF4-FFF2-40B4-BE49-F238E27FC236}">
                  <a16:creationId xmlns:a16="http://schemas.microsoft.com/office/drawing/2014/main" id="{226820E8-4A26-95DB-D52B-956A91AA4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363" y="1448446"/>
              <a:ext cx="9795989" cy="4956330"/>
            </a:xfrm>
            <a:prstGeom prst="rect">
              <a:avLst/>
            </a:prstGeom>
          </p:spPr>
        </p:pic>
        <p:sp>
          <p:nvSpPr>
            <p:cNvPr id="19" name="文本框 18">
              <a:extLst>
                <a:ext uri="{FF2B5EF4-FFF2-40B4-BE49-F238E27FC236}">
                  <a16:creationId xmlns:a16="http://schemas.microsoft.com/office/drawing/2014/main" id="{84056D83-7770-3AF7-8A8C-B2EEFDE61345}"/>
                </a:ext>
              </a:extLst>
            </p:cNvPr>
            <p:cNvSpPr txBox="1"/>
            <p:nvPr/>
          </p:nvSpPr>
          <p:spPr>
            <a:xfrm>
              <a:off x="5342061" y="5946425"/>
              <a:ext cx="1801439" cy="553014"/>
            </a:xfrm>
            <a:prstGeom prst="rect">
              <a:avLst/>
            </a:prstGeom>
            <a:noFill/>
          </p:spPr>
          <p:txBody>
            <a:bodyPr wrap="none" rtlCol="0">
              <a:spAutoFit/>
            </a:bodyPr>
            <a:lstStyle/>
            <a:p>
              <a:r>
                <a:rPr lang="en-US" altLang="zh-CN" sz="1100" dirty="0">
                  <a:solidFill>
                    <a:schemeClr val="bg1"/>
                  </a:solidFill>
                </a:rPr>
                <a:t>Environment</a:t>
              </a:r>
              <a:endParaRPr lang="zh-CN" altLang="en-US" sz="1100" dirty="0">
                <a:solidFill>
                  <a:schemeClr val="bg1"/>
                </a:solidFill>
              </a:endParaRPr>
            </a:p>
          </p:txBody>
        </p:sp>
      </p:grpSp>
      <p:pic>
        <p:nvPicPr>
          <p:cNvPr id="20" name="图片 19">
            <a:extLst>
              <a:ext uri="{FF2B5EF4-FFF2-40B4-BE49-F238E27FC236}">
                <a16:creationId xmlns:a16="http://schemas.microsoft.com/office/drawing/2014/main" id="{95900513-4282-A136-51EF-72B3E4141F4D}"/>
              </a:ext>
            </a:extLst>
          </p:cNvPr>
          <p:cNvPicPr>
            <a:picLocks noChangeAspect="1"/>
          </p:cNvPicPr>
          <p:nvPr/>
        </p:nvPicPr>
        <p:blipFill>
          <a:blip r:embed="rId4" cstate="print">
            <a:extLst>
              <a:ext uri="{28A0092B-C50C-407E-A947-70E740481C1C}">
                <a14:useLocalDpi xmlns:a14="http://schemas.microsoft.com/office/drawing/2010/main" val="0"/>
              </a:ext>
            </a:extLst>
          </a:blip>
          <a:srcRect b="39892"/>
          <a:stretch>
            <a:fillRect/>
          </a:stretch>
        </p:blipFill>
        <p:spPr>
          <a:xfrm>
            <a:off x="10542824" y="229868"/>
            <a:ext cx="1774606" cy="705599"/>
          </a:xfrm>
          <a:prstGeom prst="rect">
            <a:avLst/>
          </a:prstGeom>
          <a:ln>
            <a:noFill/>
          </a:ln>
          <a:effectLst>
            <a:outerShdw blurRad="292100" dist="139700" dir="2700000" algn="tl" rotWithShape="0">
              <a:srgbClr val="333333">
                <a:alpha val="65000"/>
              </a:srgbClr>
            </a:outerShdw>
          </a:effectLst>
        </p:spPr>
      </p:pic>
      <p:sp>
        <p:nvSpPr>
          <p:cNvPr id="42" name="文本框 41">
            <a:extLst>
              <a:ext uri="{FF2B5EF4-FFF2-40B4-BE49-F238E27FC236}">
                <a16:creationId xmlns:a16="http://schemas.microsoft.com/office/drawing/2014/main" id="{AD7D4060-3F2E-EE78-2039-3C613F12FE7E}"/>
              </a:ext>
            </a:extLst>
          </p:cNvPr>
          <p:cNvSpPr txBox="1"/>
          <p:nvPr/>
        </p:nvSpPr>
        <p:spPr>
          <a:xfrm>
            <a:off x="9565419" y="453224"/>
            <a:ext cx="184731" cy="369332"/>
          </a:xfrm>
          <a:prstGeom prst="rect">
            <a:avLst/>
          </a:prstGeom>
          <a:noFill/>
        </p:spPr>
        <p:txBody>
          <a:bodyPr wrap="none" rtlCol="0">
            <a:spAutoFit/>
          </a:bodyPr>
          <a:lstStyle/>
          <a:p>
            <a:endParaRPr lang="zh-CN" altLang="en-US" dirty="0"/>
          </a:p>
        </p:txBody>
      </p:sp>
      <p:sp>
        <p:nvSpPr>
          <p:cNvPr id="133" name="标题 1">
            <a:extLst>
              <a:ext uri="{FF2B5EF4-FFF2-40B4-BE49-F238E27FC236}">
                <a16:creationId xmlns:a16="http://schemas.microsoft.com/office/drawing/2014/main" id="{2FE3339E-67F4-2906-949C-9B408A25783D}"/>
              </a:ext>
            </a:extLst>
          </p:cNvPr>
          <p:cNvSpPr txBox="1">
            <a:spLocks/>
          </p:cNvSpPr>
          <p:nvPr/>
        </p:nvSpPr>
        <p:spPr>
          <a:xfrm>
            <a:off x="0" y="201301"/>
            <a:ext cx="12192000" cy="705600"/>
          </a:xfrm>
          <a:prstGeom prst="rect">
            <a:avLst/>
          </a:prstGeom>
        </p:spPr>
        <p:txBody>
          <a:bodyPr vert="horz" lIns="90000" tIns="46800" rIns="90000" bIns="46800" rtlCol="0" anchor="ctr" anchorCtr="0">
            <a:normAutofit/>
          </a:bodyPr>
          <a:lstStyle>
            <a:lvl1pPr algn="ctr" fontAlgn="auto">
              <a:lnSpc>
                <a:spcPct val="100000"/>
              </a:lnSpc>
              <a:spcBef>
                <a:spcPct val="0"/>
              </a:spcBef>
              <a:buNone/>
              <a:defRPr sz="2800" b="0" u="none" strike="noStrike" cap="none" spc="300" normalizeH="0" baseline="0">
                <a:uFillTx/>
                <a:latin typeface="黑体" panose="02010609060101010101" charset="-122"/>
                <a:ea typeface="黑体" panose="02010609060101010101" charset="-122"/>
                <a:cs typeface="+mj-cs"/>
              </a:defRPr>
            </a:lvl1pPr>
          </a:lstStyle>
          <a:p>
            <a:r>
              <a:rPr lang="en-US" altLang="zh-CN" b="1" spc="2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Data Market Construction: Others</a:t>
            </a:r>
            <a:endParaRPr lang="zh-CN" altLang="en-US" b="1" dirty="0"/>
          </a:p>
        </p:txBody>
      </p:sp>
      <p:sp>
        <p:nvSpPr>
          <p:cNvPr id="57" name="文本框 56">
            <a:extLst>
              <a:ext uri="{FF2B5EF4-FFF2-40B4-BE49-F238E27FC236}">
                <a16:creationId xmlns:a16="http://schemas.microsoft.com/office/drawing/2014/main" id="{EEEEE38C-F91F-9916-63AF-5A20421ECA37}"/>
              </a:ext>
            </a:extLst>
          </p:cNvPr>
          <p:cNvSpPr txBox="1"/>
          <p:nvPr/>
        </p:nvSpPr>
        <p:spPr>
          <a:xfrm>
            <a:off x="678048" y="1121457"/>
            <a:ext cx="10475226" cy="3741409"/>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en-US" altLang="zh-CN" sz="1600" b="1" dirty="0">
                <a:solidFill>
                  <a:srgbClr val="4779C0"/>
                </a:solidFill>
                <a:latin typeface="Times New Roman" panose="02020603050405020304" pitchFamily="18" charset="0"/>
                <a:cs typeface="Times New Roman" panose="02020603050405020304" pitchFamily="18" charset="0"/>
              </a:rPr>
              <a:t>Pilot project </a:t>
            </a:r>
            <a:r>
              <a:rPr lang="en-US" altLang="zh-CN" sz="1600" b="1" dirty="0">
                <a:latin typeface="Times New Roman" panose="02020603050405020304" pitchFamily="18" charset="0"/>
                <a:cs typeface="Times New Roman" panose="02020603050405020304" pitchFamily="18" charset="0"/>
              </a:rPr>
              <a:t>to encourage local innovative exploration</a:t>
            </a:r>
          </a:p>
          <a:p>
            <a:pPr marL="742950" lvl="1"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China has set up </a:t>
            </a:r>
            <a:r>
              <a:rPr lang="en-US" altLang="zh-CN" sz="1400" dirty="0">
                <a:solidFill>
                  <a:srgbClr val="4779C0"/>
                </a:solidFill>
                <a:latin typeface="Times New Roman" panose="02020603050405020304" pitchFamily="18" charset="0"/>
                <a:cs typeface="Times New Roman" panose="02020603050405020304" pitchFamily="18" charset="0"/>
              </a:rPr>
              <a:t>7</a:t>
            </a:r>
            <a:r>
              <a:rPr lang="en-US" altLang="zh-CN" sz="1400" dirty="0">
                <a:latin typeface="Times New Roman" panose="02020603050405020304" pitchFamily="18" charset="0"/>
                <a:cs typeface="Times New Roman" panose="02020603050405020304" pitchFamily="18" charset="0"/>
              </a:rPr>
              <a:t> national digital economy pilot zones in 2025, which will conduct pilot experiments around </a:t>
            </a:r>
            <a:r>
              <a:rPr lang="en-US" altLang="zh-CN" sz="1400" dirty="0">
                <a:solidFill>
                  <a:srgbClr val="4779C0"/>
                </a:solidFill>
                <a:latin typeface="Times New Roman" panose="02020603050405020304" pitchFamily="18" charset="0"/>
                <a:cs typeface="Times New Roman" panose="02020603050405020304" pitchFamily="18" charset="0"/>
              </a:rPr>
              <a:t>158 reform measures </a:t>
            </a:r>
            <a:r>
              <a:rPr lang="en-US" altLang="zh-CN" sz="1400" dirty="0">
                <a:latin typeface="Times New Roman" panose="02020603050405020304" pitchFamily="18" charset="0"/>
                <a:cs typeface="Times New Roman" panose="02020603050405020304" pitchFamily="18" charset="0"/>
              </a:rPr>
              <a:t>in seven aspects.</a:t>
            </a:r>
          </a:p>
          <a:p>
            <a:pPr marL="285750" indent="-285750">
              <a:lnSpc>
                <a:spcPct val="150000"/>
              </a:lnSpc>
              <a:buFont typeface="Wingdings" panose="05000000000000000000" pitchFamily="2" charset="2"/>
              <a:buChar char="p"/>
            </a:pPr>
            <a:r>
              <a:rPr lang="en-US" altLang="zh-CN" sz="1600" dirty="0">
                <a:latin typeface="Times New Roman" panose="02020603050405020304" pitchFamily="18" charset="0"/>
                <a:cs typeface="Times New Roman" panose="02020603050405020304" pitchFamily="18" charset="0"/>
              </a:rPr>
              <a:t>Government guiding, </a:t>
            </a:r>
            <a:r>
              <a:rPr lang="en-US" altLang="zh-CN" sz="1600" dirty="0">
                <a:solidFill>
                  <a:srgbClr val="4779C0"/>
                </a:solidFill>
                <a:latin typeface="Times New Roman" panose="02020603050405020304" pitchFamily="18" charset="0"/>
                <a:cs typeface="Times New Roman" panose="02020603050405020304" pitchFamily="18" charset="0"/>
              </a:rPr>
              <a:t>Market dominating</a:t>
            </a:r>
          </a:p>
          <a:p>
            <a:pPr marL="742950" lvl="1"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To clarify the positioning of various market entities, enrich the market ecology, and stimulate the vitality of market innovation;</a:t>
            </a:r>
          </a:p>
          <a:p>
            <a:pPr marL="742950" lvl="1"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To address the difficulty of data exchanges in attracting participants, we promote the transformation and upgrading of data exchanges to achieve a leap towards "ecology operation", encourage public data to enter the market for transactions in a compliant manner, and drive the orderly circulation of enterprise data and social data; </a:t>
            </a:r>
          </a:p>
          <a:p>
            <a:pPr marL="742950" lvl="1" indent="-285750">
              <a:lnSpc>
                <a:spcPct val="150000"/>
              </a:lnSpc>
              <a:buFont typeface="Wingdings" panose="05000000000000000000" pitchFamily="2" charset="2"/>
              <a:buChar char="p"/>
            </a:pPr>
            <a:r>
              <a:rPr lang="en-US" altLang="zh-CN" sz="1400" dirty="0">
                <a:latin typeface="Times New Roman" panose="02020603050405020304" pitchFamily="18" charset="0"/>
                <a:cs typeface="Times New Roman" panose="02020603050405020304" pitchFamily="18" charset="0"/>
              </a:rPr>
              <a:t>To establish a national mutual recognition and interconnection demand pool for data exchanges, promote cross-regional and cross-industry coordination of data transactions.</a:t>
            </a:r>
            <a:endParaRPr lang="en-US" altLang="zh-CN" sz="16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altLang="zh-CN" sz="1600" dirty="0">
                <a:solidFill>
                  <a:srgbClr val="4779C0"/>
                </a:solidFill>
                <a:latin typeface="Times New Roman" panose="02020603050405020304" pitchFamily="18" charset="0"/>
                <a:cs typeface="Times New Roman" panose="02020603050405020304" pitchFamily="18" charset="0"/>
              </a:rPr>
              <a:t>…</a:t>
            </a:r>
            <a:endParaRPr lang="zh-CN" altLang="en-US" sz="1600" dirty="0">
              <a:solidFill>
                <a:srgbClr val="4779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621125"/>
      </p:ext>
    </p:extLst>
  </p:cSld>
  <p:clrMapOvr>
    <a:masterClrMapping/>
  </p:clrMapOvr>
</p:sld>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