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9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0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1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2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82" r:id="rId1"/>
  </p:sldMasterIdLst>
  <p:notesMasterIdLst>
    <p:notesMasterId r:id="rId18"/>
  </p:notesMasterIdLst>
  <p:sldIdLst>
    <p:sldId id="4269" r:id="rId2"/>
    <p:sldId id="4214" r:id="rId3"/>
    <p:sldId id="4277" r:id="rId4"/>
    <p:sldId id="2017" r:id="rId5"/>
    <p:sldId id="4266" r:id="rId6"/>
    <p:sldId id="4272" r:id="rId7"/>
    <p:sldId id="4273" r:id="rId8"/>
    <p:sldId id="4267" r:id="rId9"/>
    <p:sldId id="500" r:id="rId10"/>
    <p:sldId id="4259" r:id="rId11"/>
    <p:sldId id="4232" r:id="rId12"/>
    <p:sldId id="4264" r:id="rId13"/>
    <p:sldId id="4222" r:id="rId14"/>
    <p:sldId id="4262" r:id="rId15"/>
    <p:sldId id="4219" r:id="rId16"/>
    <p:sldId id="305" r:id="rId17"/>
  </p:sldIdLst>
  <p:sldSz cx="24384000" cy="13716000"/>
  <p:notesSz cx="6797675" cy="9928225"/>
  <p:custDataLst>
    <p:tags r:id="rId19"/>
  </p:custDataLst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8CD"/>
    <a:srgbClr val="FFCCCC"/>
    <a:srgbClr val="CCFFFF"/>
    <a:srgbClr val="3EC6BC"/>
    <a:srgbClr val="25DFDB"/>
    <a:srgbClr val="009900"/>
    <a:srgbClr val="FF3300"/>
    <a:srgbClr val="00FF99"/>
    <a:srgbClr val="E399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72" autoAdjust="0"/>
    <p:restoredTop sz="94661" autoAdjust="0"/>
  </p:normalViewPr>
  <p:slideViewPr>
    <p:cSldViewPr snapToGrid="0">
      <p:cViewPr varScale="1">
        <p:scale>
          <a:sx n="42" d="100"/>
          <a:sy n="42" d="100"/>
        </p:scale>
        <p:origin x="475" y="62"/>
      </p:cViewPr>
      <p:guideLst>
        <p:guide orient="horz" pos="4320"/>
        <p:guide pos="76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wnloads\MDB_10February2026%20(2).xlsx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ownloads\&#1048;&#1085;&#1092;&#1083;&#1103;&#1094;&#1080;&#1103;%20&#1080;%20&#1082;&#1083;&#1102;&#1095;&#1077;&#1074;&#1072;&#1103;%20&#1089;&#1090;&#1072;&#1074;&#1082;&#1072;%20&#1041;&#1072;&#1085;&#1082;&#1072;%20&#1056;&#1086;&#1089;&#1089;&#1080;&#1080;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ownloads\Inv_vf_2000-2024.xls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chir\Downloads\inv_if_1995-2024.xls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ownloads\&#1057;&#1087;&#1088;&#1072;&#1074;&#1086;&#1095;&#1085;&#1099;&#1077;%20&#1076;&#1072;&#1085;&#1085;&#1099;&#1077;_3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ownloads\2025-09-04_&#1080;&#1085;&#1074;&#1077;&#1089;&#1090;&#1080;&#1094;&#1080;&#1080;-&#1087;&#1088;&#1086;&#1082;&#1089;&#1080;_2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LAB\transformed_tables_64x61_v1\tri-2024_okpd2_64x6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LAB\transformed_tables_64x61_v1\tri-2024_okpd2_64x6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D:\LAB\transformed_tables_64x61_v1\tri-2024_okpd2_64x61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chir\Downloads\VVP_god_s1995-2024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mishagusev\&#1048;&#1053;&#1055;%20II\&#1069;&#1082;&#1086;&#1085;&#1086;&#1084;&#1080;&#1095;&#1077;&#1089;&#1082;&#1072;&#1103;%20&#1087;&#1086;&#1083;&#1080;&#1090;&#1080;&#1082;&#1072;\&#1047;&#1072;&#1087;&#1080;&#1089;&#1082;&#1080;\&#1042;&#1083;&#1080;&#1103;&#1085;&#1080;&#1077;%20&#1082;&#1083;&#1102;&#1095;&#1077;&#1074;&#1086;&#1080;&#774;%20&#1089;&#1090;&#1072;&#1074;&#1082;&#1080;%20&#1085;&#1072;%20&#1080;&#1085;&#1092;&#1083;&#1103;&#1094;&#1080;&#1102;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mishagusev\&#1048;&#1053;&#1055;%20II\&#1069;&#1082;&#1086;&#1085;&#1086;&#1084;&#1080;&#1095;&#1077;&#1089;&#1082;&#1072;&#1103;%20&#1087;&#1086;&#1083;&#1080;&#1090;&#1080;&#1082;&#1072;\&#1047;&#1072;&#1087;&#1080;&#1089;&#1082;&#1080;\&#1042;&#1083;&#1080;&#1103;&#1085;&#1080;&#1077;%20&#1082;&#1083;&#1102;&#1095;&#1077;&#1074;&#1086;&#1080;&#774;%20&#1089;&#1090;&#1072;&#1074;&#1082;&#1080;%20&#1085;&#1072;%20&#1080;&#1085;&#1092;&#1083;&#1103;&#1094;&#1080;&#1102;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3349928792533206E-2"/>
          <c:y val="0.170071590513551"/>
          <c:w val="0.87143815543236502"/>
          <c:h val="0.615008607794993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graph!$L$1</c:f>
              <c:strCache>
                <c:ptCount val="1"/>
                <c:pt idx="0">
                  <c:v>Оценка индекса физ. объема ВВП РФ, % к аналогичному месяцу прошлого года</c:v>
                </c:pt>
              </c:strCache>
            </c:strRef>
          </c:tx>
          <c:spPr>
            <a:solidFill>
              <a:srgbClr val="63BBF0"/>
            </a:solidFill>
            <a:ln w="25400">
              <a:noFill/>
            </a:ln>
          </c:spPr>
          <c:invertIfNegative val="0"/>
          <c:cat>
            <c:numRef>
              <c:f>graph!$J$2:$J$85</c:f>
              <c:numCache>
                <c:formatCode>mmm\-yy</c:formatCode>
                <c:ptCount val="84"/>
                <c:pt idx="0">
                  <c:v>43475</c:v>
                </c:pt>
                <c:pt idx="1">
                  <c:v>43506</c:v>
                </c:pt>
                <c:pt idx="2">
                  <c:v>43534</c:v>
                </c:pt>
                <c:pt idx="3">
                  <c:v>43565</c:v>
                </c:pt>
                <c:pt idx="4">
                  <c:v>43595</c:v>
                </c:pt>
                <c:pt idx="5">
                  <c:v>43626</c:v>
                </c:pt>
                <c:pt idx="6">
                  <c:v>43656</c:v>
                </c:pt>
                <c:pt idx="7">
                  <c:v>43687</c:v>
                </c:pt>
                <c:pt idx="8">
                  <c:v>43718</c:v>
                </c:pt>
                <c:pt idx="9">
                  <c:v>43748</c:v>
                </c:pt>
                <c:pt idx="10">
                  <c:v>43779</c:v>
                </c:pt>
                <c:pt idx="11">
                  <c:v>43809</c:v>
                </c:pt>
                <c:pt idx="12">
                  <c:v>43840</c:v>
                </c:pt>
                <c:pt idx="13">
                  <c:v>43871</c:v>
                </c:pt>
                <c:pt idx="14">
                  <c:v>43900</c:v>
                </c:pt>
                <c:pt idx="15">
                  <c:v>43931</c:v>
                </c:pt>
                <c:pt idx="16">
                  <c:v>43961</c:v>
                </c:pt>
                <c:pt idx="17">
                  <c:v>43992</c:v>
                </c:pt>
                <c:pt idx="18">
                  <c:v>44022</c:v>
                </c:pt>
                <c:pt idx="19">
                  <c:v>44053</c:v>
                </c:pt>
                <c:pt idx="20">
                  <c:v>44084</c:v>
                </c:pt>
                <c:pt idx="21">
                  <c:v>44114</c:v>
                </c:pt>
                <c:pt idx="22">
                  <c:v>44145</c:v>
                </c:pt>
                <c:pt idx="23">
                  <c:v>44175</c:v>
                </c:pt>
                <c:pt idx="24">
                  <c:v>44206</c:v>
                </c:pt>
                <c:pt idx="25">
                  <c:v>44237</c:v>
                </c:pt>
                <c:pt idx="26">
                  <c:v>44265</c:v>
                </c:pt>
                <c:pt idx="27">
                  <c:v>44296</c:v>
                </c:pt>
                <c:pt idx="28">
                  <c:v>44326</c:v>
                </c:pt>
                <c:pt idx="29">
                  <c:v>44357</c:v>
                </c:pt>
                <c:pt idx="30">
                  <c:v>44387</c:v>
                </c:pt>
                <c:pt idx="31">
                  <c:v>44418</c:v>
                </c:pt>
                <c:pt idx="32">
                  <c:v>44449</c:v>
                </c:pt>
                <c:pt idx="33">
                  <c:v>44479</c:v>
                </c:pt>
                <c:pt idx="34">
                  <c:v>44510</c:v>
                </c:pt>
                <c:pt idx="35">
                  <c:v>44540</c:v>
                </c:pt>
                <c:pt idx="36">
                  <c:v>44571</c:v>
                </c:pt>
                <c:pt idx="37">
                  <c:v>44602</c:v>
                </c:pt>
                <c:pt idx="38">
                  <c:v>44630</c:v>
                </c:pt>
                <c:pt idx="39">
                  <c:v>44661</c:v>
                </c:pt>
                <c:pt idx="40">
                  <c:v>44691</c:v>
                </c:pt>
                <c:pt idx="41">
                  <c:v>44722</c:v>
                </c:pt>
                <c:pt idx="42">
                  <c:v>44752</c:v>
                </c:pt>
                <c:pt idx="43">
                  <c:v>44783</c:v>
                </c:pt>
                <c:pt idx="44">
                  <c:v>44814</c:v>
                </c:pt>
                <c:pt idx="45">
                  <c:v>44844</c:v>
                </c:pt>
                <c:pt idx="46">
                  <c:v>44875</c:v>
                </c:pt>
                <c:pt idx="47">
                  <c:v>44905</c:v>
                </c:pt>
                <c:pt idx="48">
                  <c:v>44936</c:v>
                </c:pt>
                <c:pt idx="49">
                  <c:v>44967</c:v>
                </c:pt>
                <c:pt idx="50">
                  <c:v>44995</c:v>
                </c:pt>
                <c:pt idx="51">
                  <c:v>45026</c:v>
                </c:pt>
                <c:pt idx="52">
                  <c:v>45056</c:v>
                </c:pt>
                <c:pt idx="53">
                  <c:v>45087</c:v>
                </c:pt>
                <c:pt idx="54">
                  <c:v>45117</c:v>
                </c:pt>
                <c:pt idx="55">
                  <c:v>45148</c:v>
                </c:pt>
                <c:pt idx="56">
                  <c:v>45179</c:v>
                </c:pt>
                <c:pt idx="57">
                  <c:v>45209</c:v>
                </c:pt>
                <c:pt idx="58">
                  <c:v>45240</c:v>
                </c:pt>
                <c:pt idx="59">
                  <c:v>45270</c:v>
                </c:pt>
                <c:pt idx="60">
                  <c:v>45301</c:v>
                </c:pt>
                <c:pt idx="61">
                  <c:v>45332</c:v>
                </c:pt>
                <c:pt idx="62">
                  <c:v>45361</c:v>
                </c:pt>
                <c:pt idx="63">
                  <c:v>45392</c:v>
                </c:pt>
                <c:pt idx="64">
                  <c:v>45422</c:v>
                </c:pt>
                <c:pt idx="65">
                  <c:v>45453</c:v>
                </c:pt>
                <c:pt idx="66">
                  <c:v>45483</c:v>
                </c:pt>
                <c:pt idx="67">
                  <c:v>45514</c:v>
                </c:pt>
                <c:pt idx="68">
                  <c:v>45545</c:v>
                </c:pt>
                <c:pt idx="69">
                  <c:v>45575</c:v>
                </c:pt>
                <c:pt idx="70">
                  <c:v>45606</c:v>
                </c:pt>
                <c:pt idx="71">
                  <c:v>45636</c:v>
                </c:pt>
                <c:pt idx="72">
                  <c:v>45667</c:v>
                </c:pt>
                <c:pt idx="73">
                  <c:v>45698</c:v>
                </c:pt>
                <c:pt idx="74">
                  <c:v>45726</c:v>
                </c:pt>
                <c:pt idx="75">
                  <c:v>45757</c:v>
                </c:pt>
                <c:pt idx="76">
                  <c:v>45787</c:v>
                </c:pt>
                <c:pt idx="77">
                  <c:v>45818</c:v>
                </c:pt>
                <c:pt idx="78">
                  <c:v>45848</c:v>
                </c:pt>
                <c:pt idx="79">
                  <c:v>45879</c:v>
                </c:pt>
                <c:pt idx="80">
                  <c:v>45910</c:v>
                </c:pt>
                <c:pt idx="81">
                  <c:v>45940</c:v>
                </c:pt>
                <c:pt idx="82">
                  <c:v>45971</c:v>
                </c:pt>
                <c:pt idx="83">
                  <c:v>46001</c:v>
                </c:pt>
              </c:numCache>
            </c:numRef>
          </c:cat>
          <c:val>
            <c:numRef>
              <c:f>graph!$L$2:$L$85</c:f>
              <c:numCache>
                <c:formatCode>0.0%</c:formatCode>
                <c:ptCount val="84"/>
                <c:pt idx="0">
                  <c:v>8.0778621271086586E-3</c:v>
                </c:pt>
                <c:pt idx="1">
                  <c:v>1.543241831678813E-2</c:v>
                </c:pt>
                <c:pt idx="2">
                  <c:v>1.349978882377954E-2</c:v>
                </c:pt>
                <c:pt idx="3">
                  <c:v>2.2415646563124482E-2</c:v>
                </c:pt>
                <c:pt idx="4">
                  <c:v>4.9577067637117979E-3</c:v>
                </c:pt>
                <c:pt idx="5">
                  <c:v>1.2777285991942904E-2</c:v>
                </c:pt>
                <c:pt idx="6">
                  <c:v>2.0863983358677559E-2</c:v>
                </c:pt>
                <c:pt idx="7">
                  <c:v>1.3912790367745629E-2</c:v>
                </c:pt>
                <c:pt idx="8">
                  <c:v>2.4587313794286417E-2</c:v>
                </c:pt>
                <c:pt idx="9">
                  <c:v>3.0855868170351925E-2</c:v>
                </c:pt>
                <c:pt idx="10">
                  <c:v>1.4671123822871977E-2</c:v>
                </c:pt>
                <c:pt idx="11">
                  <c:v>1.5410397807789878E-2</c:v>
                </c:pt>
                <c:pt idx="12">
                  <c:v>9.4975830588541043E-3</c:v>
                </c:pt>
                <c:pt idx="13">
                  <c:v>2.5933093231473379E-2</c:v>
                </c:pt>
                <c:pt idx="14">
                  <c:v>1.2507077703251355E-2</c:v>
                </c:pt>
                <c:pt idx="15">
                  <c:v>-7.5897941399718574E-2</c:v>
                </c:pt>
                <c:pt idx="16">
                  <c:v>-8.3458417622886569E-2</c:v>
                </c:pt>
                <c:pt idx="17">
                  <c:v>-5.3031276523012282E-2</c:v>
                </c:pt>
                <c:pt idx="18">
                  <c:v>-3.804037887375742E-2</c:v>
                </c:pt>
                <c:pt idx="19">
                  <c:v>-3.3201721227666355E-2</c:v>
                </c:pt>
                <c:pt idx="20">
                  <c:v>-2.7930020547761815E-2</c:v>
                </c:pt>
                <c:pt idx="21">
                  <c:v>-3.8621484603000765E-2</c:v>
                </c:pt>
                <c:pt idx="22">
                  <c:v>-2.1850278289822712E-2</c:v>
                </c:pt>
                <c:pt idx="23">
                  <c:v>4.3501372183754935E-3</c:v>
                </c:pt>
                <c:pt idx="24">
                  <c:v>-6.3242343424762737E-3</c:v>
                </c:pt>
                <c:pt idx="25">
                  <c:v>-4.1472744216905257E-3</c:v>
                </c:pt>
                <c:pt idx="26">
                  <c:v>2.2781852161954958E-2</c:v>
                </c:pt>
                <c:pt idx="27">
                  <c:v>0.12013687485829749</c:v>
                </c:pt>
                <c:pt idx="28">
                  <c:v>0.12307682882704939</c:v>
                </c:pt>
                <c:pt idx="29">
                  <c:v>8.7671549168409801E-2</c:v>
                </c:pt>
                <c:pt idx="30">
                  <c:v>5.8484225077092875E-2</c:v>
                </c:pt>
                <c:pt idx="31">
                  <c:v>4.916512467483955E-2</c:v>
                </c:pt>
                <c:pt idx="32">
                  <c:v>5.4317571618603754E-2</c:v>
                </c:pt>
                <c:pt idx="33">
                  <c:v>5.7400648359173093E-2</c:v>
                </c:pt>
                <c:pt idx="34">
                  <c:v>6.0771841837698022E-2</c:v>
                </c:pt>
                <c:pt idx="35">
                  <c:v>5.47283336743827E-2</c:v>
                </c:pt>
                <c:pt idx="36">
                  <c:v>5.605051752087107E-2</c:v>
                </c:pt>
                <c:pt idx="37">
                  <c:v>4.5723070919553806E-2</c:v>
                </c:pt>
                <c:pt idx="38">
                  <c:v>3.1668232560250968E-2</c:v>
                </c:pt>
                <c:pt idx="39">
                  <c:v>-2.0811952280214995E-2</c:v>
                </c:pt>
                <c:pt idx="40">
                  <c:v>-2.7222649654288916E-2</c:v>
                </c:pt>
                <c:pt idx="41">
                  <c:v>-2.9150154991978924E-2</c:v>
                </c:pt>
                <c:pt idx="42">
                  <c:v>-2.6401885118372805E-2</c:v>
                </c:pt>
                <c:pt idx="43">
                  <c:v>-1.6064872380220124E-2</c:v>
                </c:pt>
                <c:pt idx="44">
                  <c:v>-3.6973144664776074E-2</c:v>
                </c:pt>
                <c:pt idx="45">
                  <c:v>-2.9000935917624416E-2</c:v>
                </c:pt>
                <c:pt idx="46">
                  <c:v>-1.9300260620234298E-2</c:v>
                </c:pt>
                <c:pt idx="47">
                  <c:v>-2.3450788046451409E-2</c:v>
                </c:pt>
                <c:pt idx="48">
                  <c:v>-1.1136882289112577E-2</c:v>
                </c:pt>
                <c:pt idx="49">
                  <c:v>-1.0579404625776903E-2</c:v>
                </c:pt>
                <c:pt idx="50">
                  <c:v>-3.5806994375451495E-3</c:v>
                </c:pt>
                <c:pt idx="51">
                  <c:v>4.6043886551624953E-2</c:v>
                </c:pt>
                <c:pt idx="52">
                  <c:v>6.7059352636049563E-2</c:v>
                </c:pt>
                <c:pt idx="53">
                  <c:v>6.2751464290105044E-2</c:v>
                </c:pt>
                <c:pt idx="54">
                  <c:v>6.8327459022046358E-2</c:v>
                </c:pt>
                <c:pt idx="55">
                  <c:v>6.5933225548909749E-2</c:v>
                </c:pt>
                <c:pt idx="56">
                  <c:v>6.8271689202017427E-2</c:v>
                </c:pt>
                <c:pt idx="57">
                  <c:v>6.8057048848345542E-2</c:v>
                </c:pt>
                <c:pt idx="58">
                  <c:v>4.6738394367191773E-2</c:v>
                </c:pt>
                <c:pt idx="59">
                  <c:v>4.4771706025057936E-2</c:v>
                </c:pt>
                <c:pt idx="60">
                  <c:v>4.7382905025968682E-2</c:v>
                </c:pt>
                <c:pt idx="61">
                  <c:v>7.0345924628587964E-2</c:v>
                </c:pt>
                <c:pt idx="62">
                  <c:v>5.2147972685687306E-2</c:v>
                </c:pt>
                <c:pt idx="63">
                  <c:v>4.4159108041712469E-2</c:v>
                </c:pt>
                <c:pt idx="64">
                  <c:v>5.0878975219553695E-2</c:v>
                </c:pt>
                <c:pt idx="65">
                  <c:v>3.2728562526481257E-2</c:v>
                </c:pt>
                <c:pt idx="66">
                  <c:v>3.2452924707259995E-2</c:v>
                </c:pt>
                <c:pt idx="67">
                  <c:v>1.9373633840637724E-2</c:v>
                </c:pt>
                <c:pt idx="68">
                  <c:v>2.6533964913002705E-2</c:v>
                </c:pt>
                <c:pt idx="69">
                  <c:v>2.8289633658837091E-2</c:v>
                </c:pt>
                <c:pt idx="70">
                  <c:v>3.3166587304314703E-2</c:v>
                </c:pt>
                <c:pt idx="71">
                  <c:v>5.7270691305215851E-2</c:v>
                </c:pt>
                <c:pt idx="72">
                  <c:v>2.2529243952278649E-2</c:v>
                </c:pt>
                <c:pt idx="73">
                  <c:v>3.9557041211683956E-3</c:v>
                </c:pt>
                <c:pt idx="74">
                  <c:v>2.3439756941115775E-4</c:v>
                </c:pt>
                <c:pt idx="75">
                  <c:v>1.2520843408222505E-2</c:v>
                </c:pt>
                <c:pt idx="76">
                  <c:v>2.0097620678635052E-3</c:v>
                </c:pt>
                <c:pt idx="77">
                  <c:v>1.1915060587335944E-2</c:v>
                </c:pt>
                <c:pt idx="78">
                  <c:v>6.5624496123780317E-3</c:v>
                </c:pt>
                <c:pt idx="79">
                  <c:v>2.0733148995115869E-3</c:v>
                </c:pt>
                <c:pt idx="80">
                  <c:v>6.0899649204255012E-3</c:v>
                </c:pt>
                <c:pt idx="81">
                  <c:v>1.7450477649464346E-2</c:v>
                </c:pt>
                <c:pt idx="82">
                  <c:v>2.0279246765620941E-3</c:v>
                </c:pt>
                <c:pt idx="83">
                  <c:v>1.8450255318123963E-2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BE-4ADF-B068-7AFB438AB6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128842424"/>
        <c:axId val="2128845704"/>
      </c:barChart>
      <c:lineChart>
        <c:grouping val="standard"/>
        <c:varyColors val="0"/>
        <c:ser>
          <c:idx val="0"/>
          <c:order val="0"/>
          <c:tx>
            <c:strRef>
              <c:f>graph!$K$1</c:f>
              <c:strCache>
                <c:ptCount val="1"/>
                <c:pt idx="0">
                  <c:v>Оценка индекса физического объема ВВП РФ, январь 2019 = 100</c:v>
                </c:pt>
              </c:strCache>
            </c:strRef>
          </c:tx>
          <c:spPr>
            <a:ln w="25400">
              <a:solidFill>
                <a:srgbClr val="1B1B42"/>
              </a:solidFill>
              <a:prstDash val="solid"/>
            </a:ln>
          </c:spPr>
          <c:marker>
            <c:symbol val="none"/>
          </c:marker>
          <c:cat>
            <c:numRef>
              <c:f>graph!$J$2:$J$85</c:f>
              <c:numCache>
                <c:formatCode>mmm\-yy</c:formatCode>
                <c:ptCount val="84"/>
                <c:pt idx="0">
                  <c:v>43475</c:v>
                </c:pt>
                <c:pt idx="1">
                  <c:v>43506</c:v>
                </c:pt>
                <c:pt idx="2">
                  <c:v>43534</c:v>
                </c:pt>
                <c:pt idx="3">
                  <c:v>43565</c:v>
                </c:pt>
                <c:pt idx="4">
                  <c:v>43595</c:v>
                </c:pt>
                <c:pt idx="5">
                  <c:v>43626</c:v>
                </c:pt>
                <c:pt idx="6">
                  <c:v>43656</c:v>
                </c:pt>
                <c:pt idx="7">
                  <c:v>43687</c:v>
                </c:pt>
                <c:pt idx="8">
                  <c:v>43718</c:v>
                </c:pt>
                <c:pt idx="9">
                  <c:v>43748</c:v>
                </c:pt>
                <c:pt idx="10">
                  <c:v>43779</c:v>
                </c:pt>
                <c:pt idx="11">
                  <c:v>43809</c:v>
                </c:pt>
                <c:pt idx="12">
                  <c:v>43840</c:v>
                </c:pt>
                <c:pt idx="13">
                  <c:v>43871</c:v>
                </c:pt>
                <c:pt idx="14">
                  <c:v>43900</c:v>
                </c:pt>
                <c:pt idx="15">
                  <c:v>43931</c:v>
                </c:pt>
                <c:pt idx="16">
                  <c:v>43961</c:v>
                </c:pt>
                <c:pt idx="17">
                  <c:v>43992</c:v>
                </c:pt>
                <c:pt idx="18">
                  <c:v>44022</c:v>
                </c:pt>
                <c:pt idx="19">
                  <c:v>44053</c:v>
                </c:pt>
                <c:pt idx="20">
                  <c:v>44084</c:v>
                </c:pt>
                <c:pt idx="21">
                  <c:v>44114</c:v>
                </c:pt>
                <c:pt idx="22">
                  <c:v>44145</c:v>
                </c:pt>
                <c:pt idx="23">
                  <c:v>44175</c:v>
                </c:pt>
                <c:pt idx="24">
                  <c:v>44206</c:v>
                </c:pt>
                <c:pt idx="25">
                  <c:v>44237</c:v>
                </c:pt>
                <c:pt idx="26">
                  <c:v>44265</c:v>
                </c:pt>
                <c:pt idx="27">
                  <c:v>44296</c:v>
                </c:pt>
                <c:pt idx="28">
                  <c:v>44326</c:v>
                </c:pt>
                <c:pt idx="29">
                  <c:v>44357</c:v>
                </c:pt>
                <c:pt idx="30">
                  <c:v>44387</c:v>
                </c:pt>
                <c:pt idx="31">
                  <c:v>44418</c:v>
                </c:pt>
                <c:pt idx="32">
                  <c:v>44449</c:v>
                </c:pt>
                <c:pt idx="33">
                  <c:v>44479</c:v>
                </c:pt>
                <c:pt idx="34">
                  <c:v>44510</c:v>
                </c:pt>
                <c:pt idx="35">
                  <c:v>44540</c:v>
                </c:pt>
                <c:pt idx="36">
                  <c:v>44571</c:v>
                </c:pt>
                <c:pt idx="37">
                  <c:v>44602</c:v>
                </c:pt>
                <c:pt idx="38">
                  <c:v>44630</c:v>
                </c:pt>
                <c:pt idx="39">
                  <c:v>44661</c:v>
                </c:pt>
                <c:pt idx="40">
                  <c:v>44691</c:v>
                </c:pt>
                <c:pt idx="41">
                  <c:v>44722</c:v>
                </c:pt>
                <c:pt idx="42">
                  <c:v>44752</c:v>
                </c:pt>
                <c:pt idx="43">
                  <c:v>44783</c:v>
                </c:pt>
                <c:pt idx="44">
                  <c:v>44814</c:v>
                </c:pt>
                <c:pt idx="45">
                  <c:v>44844</c:v>
                </c:pt>
                <c:pt idx="46">
                  <c:v>44875</c:v>
                </c:pt>
                <c:pt idx="47">
                  <c:v>44905</c:v>
                </c:pt>
                <c:pt idx="48">
                  <c:v>44936</c:v>
                </c:pt>
                <c:pt idx="49">
                  <c:v>44967</c:v>
                </c:pt>
                <c:pt idx="50">
                  <c:v>44995</c:v>
                </c:pt>
                <c:pt idx="51">
                  <c:v>45026</c:v>
                </c:pt>
                <c:pt idx="52">
                  <c:v>45056</c:v>
                </c:pt>
                <c:pt idx="53">
                  <c:v>45087</c:v>
                </c:pt>
                <c:pt idx="54">
                  <c:v>45117</c:v>
                </c:pt>
                <c:pt idx="55">
                  <c:v>45148</c:v>
                </c:pt>
                <c:pt idx="56">
                  <c:v>45179</c:v>
                </c:pt>
                <c:pt idx="57">
                  <c:v>45209</c:v>
                </c:pt>
                <c:pt idx="58">
                  <c:v>45240</c:v>
                </c:pt>
                <c:pt idx="59">
                  <c:v>45270</c:v>
                </c:pt>
                <c:pt idx="60">
                  <c:v>45301</c:v>
                </c:pt>
                <c:pt idx="61">
                  <c:v>45332</c:v>
                </c:pt>
                <c:pt idx="62">
                  <c:v>45361</c:v>
                </c:pt>
                <c:pt idx="63">
                  <c:v>45392</c:v>
                </c:pt>
                <c:pt idx="64">
                  <c:v>45422</c:v>
                </c:pt>
                <c:pt idx="65">
                  <c:v>45453</c:v>
                </c:pt>
                <c:pt idx="66">
                  <c:v>45483</c:v>
                </c:pt>
                <c:pt idx="67">
                  <c:v>45514</c:v>
                </c:pt>
                <c:pt idx="68">
                  <c:v>45545</c:v>
                </c:pt>
                <c:pt idx="69">
                  <c:v>45575</c:v>
                </c:pt>
                <c:pt idx="70">
                  <c:v>45606</c:v>
                </c:pt>
                <c:pt idx="71">
                  <c:v>45636</c:v>
                </c:pt>
                <c:pt idx="72">
                  <c:v>45667</c:v>
                </c:pt>
                <c:pt idx="73">
                  <c:v>45698</c:v>
                </c:pt>
                <c:pt idx="74">
                  <c:v>45726</c:v>
                </c:pt>
                <c:pt idx="75">
                  <c:v>45757</c:v>
                </c:pt>
                <c:pt idx="76">
                  <c:v>45787</c:v>
                </c:pt>
                <c:pt idx="77">
                  <c:v>45818</c:v>
                </c:pt>
                <c:pt idx="78">
                  <c:v>45848</c:v>
                </c:pt>
                <c:pt idx="79">
                  <c:v>45879</c:v>
                </c:pt>
                <c:pt idx="80">
                  <c:v>45910</c:v>
                </c:pt>
                <c:pt idx="81">
                  <c:v>45940</c:v>
                </c:pt>
                <c:pt idx="82">
                  <c:v>45971</c:v>
                </c:pt>
                <c:pt idx="83">
                  <c:v>46001</c:v>
                </c:pt>
              </c:numCache>
            </c:numRef>
          </c:cat>
          <c:val>
            <c:numRef>
              <c:f>graph!$K$2:$K$85</c:f>
              <c:numCache>
                <c:formatCode>0</c:formatCode>
                <c:ptCount val="84"/>
                <c:pt idx="0">
                  <c:v>100</c:v>
                </c:pt>
                <c:pt idx="1">
                  <c:v>99.659538179430569</c:v>
                </c:pt>
                <c:pt idx="2">
                  <c:v>100.01809811931584</c:v>
                </c:pt>
                <c:pt idx="3">
                  <c:v>100.76518848467344</c:v>
                </c:pt>
                <c:pt idx="4">
                  <c:v>100.43717817019326</c:v>
                </c:pt>
                <c:pt idx="5">
                  <c:v>100.69265122245558</c:v>
                </c:pt>
                <c:pt idx="6">
                  <c:v>101.51553651150786</c:v>
                </c:pt>
                <c:pt idx="7">
                  <c:v>101.59053511795268</c:v>
                </c:pt>
                <c:pt idx="8">
                  <c:v>102.09909227072762</c:v>
                </c:pt>
                <c:pt idx="9">
                  <c:v>102.99690377374746</c:v>
                </c:pt>
                <c:pt idx="10">
                  <c:v>101.71953851243596</c:v>
                </c:pt>
                <c:pt idx="11">
                  <c:v>101.10268221367508</c:v>
                </c:pt>
                <c:pt idx="12">
                  <c:v>101.17362684139317</c:v>
                </c:pt>
                <c:pt idx="13">
                  <c:v>102.10133643752278</c:v>
                </c:pt>
                <c:pt idx="14">
                  <c:v>101.11079017112858</c:v>
                </c:pt>
                <c:pt idx="15">
                  <c:v>92.795790232662185</c:v>
                </c:pt>
                <c:pt idx="16">
                  <c:v>92.036537931124357</c:v>
                </c:pt>
                <c:pt idx="17">
                  <c:v>95.375278982509258</c:v>
                </c:pt>
                <c:pt idx="18">
                  <c:v>97.706244357911316</c:v>
                </c:pt>
                <c:pt idx="19">
                  <c:v>98.479902762424558</c:v>
                </c:pt>
                <c:pt idx="20">
                  <c:v>99.452495694457426</c:v>
                </c:pt>
                <c:pt idx="21">
                  <c:v>99.235607832576491</c:v>
                </c:pt>
                <c:pt idx="22">
                  <c:v>99.691390869426414</c:v>
                </c:pt>
                <c:pt idx="23">
                  <c:v>101.21908931711452</c:v>
                </c:pt>
                <c:pt idx="24">
                  <c:v>100.60693852937578</c:v>
                </c:pt>
                <c:pt idx="25">
                  <c:v>101.52806041007443</c:v>
                </c:pt>
                <c:pt idx="26">
                  <c:v>103.17216596120198</c:v>
                </c:pt>
                <c:pt idx="27" formatCode="0.0">
                  <c:v>103.65943972566147</c:v>
                </c:pt>
                <c:pt idx="28" formatCode="0.0">
                  <c:v>103.29226508098184</c:v>
                </c:pt>
                <c:pt idx="29" formatCode="0.0">
                  <c:v>103.85048347315941</c:v>
                </c:pt>
                <c:pt idx="30" formatCode="0.0">
                  <c:v>103.63236493916499</c:v>
                </c:pt>
                <c:pt idx="31" formatCode="0.0">
                  <c:v>103.59124601207941</c:v>
                </c:pt>
                <c:pt idx="32" formatCode="0.0">
                  <c:v>105.13581190696988</c:v>
                </c:pt>
                <c:pt idx="33" formatCode="0.0">
                  <c:v>105.07167217211455</c:v>
                </c:pt>
                <c:pt idx="34" formatCode="0.0">
                  <c:v>105.75158231857181</c:v>
                </c:pt>
                <c:pt idx="35" formatCode="0.00">
                  <c:v>106.36264721915158</c:v>
                </c:pt>
                <c:pt idx="36" formatCode="0.0">
                  <c:v>106.09508462318628</c:v>
                </c:pt>
                <c:pt idx="37" formatCode="0.0">
                  <c:v>105.9367622754114</c:v>
                </c:pt>
                <c:pt idx="38" formatCode="0.0">
                  <c:v>106.27678974111727</c:v>
                </c:pt>
                <c:pt idx="39" formatCode="0.0">
                  <c:v>101.39435150456906</c:v>
                </c:pt>
                <c:pt idx="40" formatCode="0.0">
                  <c:v>100.38657582858622</c:v>
                </c:pt>
                <c:pt idx="41" formatCode="0.0">
                  <c:v>100.97845672269121</c:v>
                </c:pt>
                <c:pt idx="42" formatCode="0.0">
                  <c:v>101.08349820720031</c:v>
                </c:pt>
                <c:pt idx="43" formatCode="0.0">
                  <c:v>102.11414990599836</c:v>
                </c:pt>
                <c:pt idx="44" formatCode="0.0">
                  <c:v>101.58597439188509</c:v>
                </c:pt>
                <c:pt idx="45" formatCode="0.0">
                  <c:v>102.12406767538344</c:v>
                </c:pt>
                <c:pt idx="46" formatCode="0.0">
                  <c:v>103.83108228925283</c:v>
                </c:pt>
                <c:pt idx="47" formatCode="0.0">
                  <c:v>103.67464214588678</c:v>
                </c:pt>
                <c:pt idx="48" formatCode="0.0">
                  <c:v>104.82329358262407</c:v>
                </c:pt>
                <c:pt idx="49" formatCode="0.0">
                  <c:v>104.56130520740807</c:v>
                </c:pt>
                <c:pt idx="50" formatCode="0.0">
                  <c:v>105.80964108533699</c:v>
                </c:pt>
                <c:pt idx="51" formatCode="0.0">
                  <c:v>106.07546626184794</c:v>
                </c:pt>
                <c:pt idx="52" formatCode="0.00">
                  <c:v>106.8682362803587</c:v>
                </c:pt>
                <c:pt idx="53" formatCode="0.0">
                  <c:v>107.41226574699263</c:v>
                </c:pt>
                <c:pt idx="54" formatCode="0.0">
                  <c:v>108.0190594914139</c:v>
                </c:pt>
                <c:pt idx="55" formatCode="0.0">
                  <c:v>109.00931618789902</c:v>
                </c:pt>
                <c:pt idx="56" formatCode="0.0">
                  <c:v>108.73538305393457</c:v>
                </c:pt>
                <c:pt idx="57" formatCode="0.0">
                  <c:v>109.03566704962289</c:v>
                </c:pt>
                <c:pt idx="58" formatCode="0.0">
                  <c:v>108.87582445982544</c:v>
                </c:pt>
                <c:pt idx="59" formatCode="0.0">
                  <c:v>108.0079834423926</c:v>
                </c:pt>
                <c:pt idx="60" formatCode="0.0">
                  <c:v>109.78529115168467</c:v>
                </c:pt>
                <c:pt idx="61" formatCode="0.0">
                  <c:v>111.64751523680667</c:v>
                </c:pt>
                <c:pt idx="62" formatCode="0.0">
                  <c:v>111.34382879468698</c:v>
                </c:pt>
                <c:pt idx="63" formatCode="0.0">
                  <c:v>110.80139196255283</c:v>
                </c:pt>
                <c:pt idx="64" formatCode="0.0">
                  <c:v>112.12197553279053</c:v>
                </c:pt>
                <c:pt idx="65" formatCode="0.0">
                  <c:v>111.06410426254145</c:v>
                </c:pt>
                <c:pt idx="66" formatCode="0.0">
                  <c:v>111.62015088040111</c:v>
                </c:pt>
                <c:pt idx="67" formatCode="0.0">
                  <c:v>111.46653404364832</c:v>
                </c:pt>
                <c:pt idx="68" formatCode="0.0">
                  <c:v>111.81684124112562</c:v>
                </c:pt>
                <c:pt idx="69" formatCode="0.0">
                  <c:v>112.00520646696479</c:v>
                </c:pt>
                <c:pt idx="70" formatCode="0.0">
                  <c:v>112.61728486222626</c:v>
                </c:pt>
                <c:pt idx="71" formatCode="0.0">
                  <c:v>113.61644583341477</c:v>
                </c:pt>
                <c:pt idx="72" formatCode="0.0">
                  <c:v>112.19053120875893</c:v>
                </c:pt>
                <c:pt idx="73" formatCode="0.0">
                  <c:v>111.93628882861009</c:v>
                </c:pt>
                <c:pt idx="74" formatCode="0.0">
                  <c:v>111.46986409760243</c:v>
                </c:pt>
                <c:pt idx="75" formatCode="0.0">
                  <c:v>112.20660233871138</c:v>
                </c:pt>
                <c:pt idx="76" formatCode="0.0">
                  <c:v>112.32568796380957</c:v>
                </c:pt>
                <c:pt idx="77" formatCode="0.0">
                  <c:v>112.45389504104293</c:v>
                </c:pt>
                <c:pt idx="78" formatCode="0.0">
                  <c:v>112.45765944986061</c:v>
                </c:pt>
                <c:pt idx="79" formatCode="0.0">
                  <c:v>111.97096482521923</c:v>
                </c:pt>
                <c:pt idx="80" formatCode="0.0">
                  <c:v>112.67802215065019</c:v>
                </c:pt>
                <c:pt idx="81" formatCode="0.0">
                  <c:v>113.91166235569466</c:v>
                </c:pt>
                <c:pt idx="82" formatCode="0.0">
                  <c:v>113.02470972426431</c:v>
                </c:pt>
                <c:pt idx="83" formatCode="0.0">
                  <c:v>115.35770208902973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5BE-4ADF-B068-7AFB438AB6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28835480"/>
        <c:axId val="2128838856"/>
      </c:lineChart>
      <c:dateAx>
        <c:axId val="2128835480"/>
        <c:scaling>
          <c:orientation val="minMax"/>
        </c:scaling>
        <c:delete val="0"/>
        <c:axPos val="b"/>
        <c:numFmt formatCode="mmm/yy" sourceLinked="0"/>
        <c:majorTickMark val="out"/>
        <c:minorTickMark val="none"/>
        <c:tickLblPos val="low"/>
        <c:spPr>
          <a:ln w="3175">
            <a:solidFill>
              <a:srgbClr val="C0C0C0"/>
            </a:solidFill>
            <a:prstDash val="solid"/>
          </a:ln>
        </c:spPr>
        <c:txPr>
          <a:bodyPr rot="-5400000" vert="horz"/>
          <a:lstStyle/>
          <a:p>
            <a:pPr>
              <a:defRPr sz="2000" b="0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defRPr>
            </a:pPr>
            <a:endParaRPr lang="ru-RU"/>
          </a:p>
        </c:txPr>
        <c:crossAx val="2128838856"/>
        <c:crosses val="autoZero"/>
        <c:auto val="1"/>
        <c:lblOffset val="100"/>
        <c:baseTimeUnit val="months"/>
      </c:dateAx>
      <c:valAx>
        <c:axId val="2128838856"/>
        <c:scaling>
          <c:orientation val="minMax"/>
          <c:max val="115"/>
          <c:min val="91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numFmt formatCode="0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defRPr>
            </a:pPr>
            <a:endParaRPr lang="ru-RU"/>
          </a:p>
        </c:txPr>
        <c:crossAx val="2128835480"/>
        <c:crosses val="autoZero"/>
        <c:crossBetween val="between"/>
        <c:majorUnit val="3"/>
      </c:valAx>
      <c:dateAx>
        <c:axId val="2128842424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one"/>
        <c:crossAx val="2128845704"/>
        <c:crossesAt val="0"/>
        <c:auto val="1"/>
        <c:lblOffset val="100"/>
        <c:baseTimeUnit val="months"/>
      </c:dateAx>
      <c:valAx>
        <c:axId val="2128845704"/>
        <c:scaling>
          <c:orientation val="minMax"/>
          <c:min val="-0.09"/>
        </c:scaling>
        <c:delete val="0"/>
        <c:axPos val="r"/>
        <c:numFmt formatCode="0%" sourceLinked="0"/>
        <c:majorTickMark val="out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defRPr>
            </a:pPr>
            <a:endParaRPr lang="ru-RU"/>
          </a:p>
        </c:txPr>
        <c:crossAx val="2128842424"/>
        <c:crosses val="max"/>
        <c:crossBetween val="between"/>
        <c:majorUnit val="0.03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8.9304029304029295E-2"/>
          <c:y val="1.0305409936965401E-2"/>
          <c:w val="0.818207915771892"/>
          <c:h val="0.15160870197347801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2000" b="0" i="0" u="none" strike="noStrike" baseline="0">
              <a:solidFill>
                <a:srgbClr val="000000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7700432721349852E-2"/>
          <c:y val="1.9501798157924639E-2"/>
          <c:w val="0.94874752361298442"/>
          <c:h val="0.61142883546764248"/>
        </c:manualLayout>
      </c:layout>
      <c:lineChart>
        <c:grouping val="standard"/>
        <c:varyColors val="0"/>
        <c:ser>
          <c:idx val="0"/>
          <c:order val="0"/>
          <c:tx>
            <c:strRef>
              <c:f>'Инфляция и ключевая ставка Банк'!$B$1</c:f>
              <c:strCache>
                <c:ptCount val="1"/>
                <c:pt idx="0">
                  <c:v>Ключевая ставка, % годовых на конец месяца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'Инфляция и ключевая ставка Банк'!$A$2:$A$145</c:f>
              <c:strCache>
                <c:ptCount val="144"/>
                <c:pt idx="0">
                  <c:v>09.2013</c:v>
                </c:pt>
                <c:pt idx="1">
                  <c:v>10.2013</c:v>
                </c:pt>
                <c:pt idx="2">
                  <c:v>11.2013</c:v>
                </c:pt>
                <c:pt idx="3">
                  <c:v>12.2013</c:v>
                </c:pt>
                <c:pt idx="4">
                  <c:v>01.2014</c:v>
                </c:pt>
                <c:pt idx="5">
                  <c:v>02.2014</c:v>
                </c:pt>
                <c:pt idx="6">
                  <c:v>03.2014</c:v>
                </c:pt>
                <c:pt idx="7">
                  <c:v>04.2014</c:v>
                </c:pt>
                <c:pt idx="8">
                  <c:v>05.2014</c:v>
                </c:pt>
                <c:pt idx="9">
                  <c:v>06.2014</c:v>
                </c:pt>
                <c:pt idx="10">
                  <c:v>07.2014</c:v>
                </c:pt>
                <c:pt idx="11">
                  <c:v>08.2014</c:v>
                </c:pt>
                <c:pt idx="12">
                  <c:v>09.2014</c:v>
                </c:pt>
                <c:pt idx="13">
                  <c:v>10.2014</c:v>
                </c:pt>
                <c:pt idx="14">
                  <c:v>11.2014</c:v>
                </c:pt>
                <c:pt idx="15">
                  <c:v>12.2014</c:v>
                </c:pt>
                <c:pt idx="16">
                  <c:v>01.2015</c:v>
                </c:pt>
                <c:pt idx="17">
                  <c:v>02.2015</c:v>
                </c:pt>
                <c:pt idx="18">
                  <c:v>03.2015</c:v>
                </c:pt>
                <c:pt idx="19">
                  <c:v>04.2015</c:v>
                </c:pt>
                <c:pt idx="20">
                  <c:v>05.2015</c:v>
                </c:pt>
                <c:pt idx="21">
                  <c:v>06.2015</c:v>
                </c:pt>
                <c:pt idx="22">
                  <c:v>07.2015</c:v>
                </c:pt>
                <c:pt idx="23">
                  <c:v>08.2015</c:v>
                </c:pt>
                <c:pt idx="24">
                  <c:v>09.2015</c:v>
                </c:pt>
                <c:pt idx="25">
                  <c:v>10.2015</c:v>
                </c:pt>
                <c:pt idx="26">
                  <c:v>11.2015</c:v>
                </c:pt>
                <c:pt idx="27">
                  <c:v>12.2015</c:v>
                </c:pt>
                <c:pt idx="28">
                  <c:v>01.2016</c:v>
                </c:pt>
                <c:pt idx="29">
                  <c:v>02.2016</c:v>
                </c:pt>
                <c:pt idx="30">
                  <c:v>03.2016</c:v>
                </c:pt>
                <c:pt idx="31">
                  <c:v>04.2016</c:v>
                </c:pt>
                <c:pt idx="32">
                  <c:v>05.2016</c:v>
                </c:pt>
                <c:pt idx="33">
                  <c:v>06.2016</c:v>
                </c:pt>
                <c:pt idx="34">
                  <c:v>07.2016</c:v>
                </c:pt>
                <c:pt idx="35">
                  <c:v>08.2016</c:v>
                </c:pt>
                <c:pt idx="36">
                  <c:v>09.2016</c:v>
                </c:pt>
                <c:pt idx="37">
                  <c:v>10.2016</c:v>
                </c:pt>
                <c:pt idx="38">
                  <c:v>11.2016</c:v>
                </c:pt>
                <c:pt idx="39">
                  <c:v>12.2016</c:v>
                </c:pt>
                <c:pt idx="40">
                  <c:v>01.2017</c:v>
                </c:pt>
                <c:pt idx="41">
                  <c:v>02.2017</c:v>
                </c:pt>
                <c:pt idx="42">
                  <c:v>03.2017</c:v>
                </c:pt>
                <c:pt idx="43">
                  <c:v>04.2017</c:v>
                </c:pt>
                <c:pt idx="44">
                  <c:v>05.2017</c:v>
                </c:pt>
                <c:pt idx="45">
                  <c:v>06.2017</c:v>
                </c:pt>
                <c:pt idx="46">
                  <c:v>07.2017</c:v>
                </c:pt>
                <c:pt idx="47">
                  <c:v>08.2017</c:v>
                </c:pt>
                <c:pt idx="48">
                  <c:v>09.2017</c:v>
                </c:pt>
                <c:pt idx="49">
                  <c:v>10.2017</c:v>
                </c:pt>
                <c:pt idx="50">
                  <c:v>11.2017</c:v>
                </c:pt>
                <c:pt idx="51">
                  <c:v>12.2017</c:v>
                </c:pt>
                <c:pt idx="52">
                  <c:v>01.2018</c:v>
                </c:pt>
                <c:pt idx="53">
                  <c:v>02.2018</c:v>
                </c:pt>
                <c:pt idx="54">
                  <c:v>03.2018</c:v>
                </c:pt>
                <c:pt idx="55">
                  <c:v>04.2018</c:v>
                </c:pt>
                <c:pt idx="56">
                  <c:v>05.2018</c:v>
                </c:pt>
                <c:pt idx="57">
                  <c:v>06.2018</c:v>
                </c:pt>
                <c:pt idx="58">
                  <c:v>07.2018</c:v>
                </c:pt>
                <c:pt idx="59">
                  <c:v>08.2018</c:v>
                </c:pt>
                <c:pt idx="60">
                  <c:v>09.2018</c:v>
                </c:pt>
                <c:pt idx="61">
                  <c:v>10.2018</c:v>
                </c:pt>
                <c:pt idx="62">
                  <c:v>11.2018</c:v>
                </c:pt>
                <c:pt idx="63">
                  <c:v>12.2018</c:v>
                </c:pt>
                <c:pt idx="64">
                  <c:v>01.2019</c:v>
                </c:pt>
                <c:pt idx="65">
                  <c:v>02.2019</c:v>
                </c:pt>
                <c:pt idx="66">
                  <c:v>03.2019</c:v>
                </c:pt>
                <c:pt idx="67">
                  <c:v>04.2019</c:v>
                </c:pt>
                <c:pt idx="68">
                  <c:v>05.2019</c:v>
                </c:pt>
                <c:pt idx="69">
                  <c:v>06.2019</c:v>
                </c:pt>
                <c:pt idx="70">
                  <c:v>07.2019</c:v>
                </c:pt>
                <c:pt idx="71">
                  <c:v>08.2019</c:v>
                </c:pt>
                <c:pt idx="72">
                  <c:v>09.2019</c:v>
                </c:pt>
                <c:pt idx="73">
                  <c:v>10.2019</c:v>
                </c:pt>
                <c:pt idx="74">
                  <c:v>11.2019</c:v>
                </c:pt>
                <c:pt idx="75">
                  <c:v>12.2019</c:v>
                </c:pt>
                <c:pt idx="76">
                  <c:v>01.2020</c:v>
                </c:pt>
                <c:pt idx="77">
                  <c:v>02.2020</c:v>
                </c:pt>
                <c:pt idx="78">
                  <c:v>03.2020</c:v>
                </c:pt>
                <c:pt idx="79">
                  <c:v>04.2020</c:v>
                </c:pt>
                <c:pt idx="80">
                  <c:v>05.2020</c:v>
                </c:pt>
                <c:pt idx="81">
                  <c:v>06.2020</c:v>
                </c:pt>
                <c:pt idx="82">
                  <c:v>07.2020</c:v>
                </c:pt>
                <c:pt idx="83">
                  <c:v>08.2020</c:v>
                </c:pt>
                <c:pt idx="84">
                  <c:v>09.2020</c:v>
                </c:pt>
                <c:pt idx="85">
                  <c:v>10.2020</c:v>
                </c:pt>
                <c:pt idx="86">
                  <c:v>11.2020</c:v>
                </c:pt>
                <c:pt idx="87">
                  <c:v>12.2020</c:v>
                </c:pt>
                <c:pt idx="88">
                  <c:v>01.2021</c:v>
                </c:pt>
                <c:pt idx="89">
                  <c:v>02.2021</c:v>
                </c:pt>
                <c:pt idx="90">
                  <c:v>03.2021</c:v>
                </c:pt>
                <c:pt idx="91">
                  <c:v>04.2021</c:v>
                </c:pt>
                <c:pt idx="92">
                  <c:v>05.2021</c:v>
                </c:pt>
                <c:pt idx="93">
                  <c:v>06.2021</c:v>
                </c:pt>
                <c:pt idx="94">
                  <c:v>07.2021</c:v>
                </c:pt>
                <c:pt idx="95">
                  <c:v>08.2021</c:v>
                </c:pt>
                <c:pt idx="96">
                  <c:v>09.2021</c:v>
                </c:pt>
                <c:pt idx="97">
                  <c:v>10.2021</c:v>
                </c:pt>
                <c:pt idx="98">
                  <c:v>11.2021</c:v>
                </c:pt>
                <c:pt idx="99">
                  <c:v>12.2021</c:v>
                </c:pt>
                <c:pt idx="100">
                  <c:v>01.2022</c:v>
                </c:pt>
                <c:pt idx="101">
                  <c:v>02.2022</c:v>
                </c:pt>
                <c:pt idx="102">
                  <c:v>03.2022</c:v>
                </c:pt>
                <c:pt idx="103">
                  <c:v>04.2022</c:v>
                </c:pt>
                <c:pt idx="104">
                  <c:v>05.2022</c:v>
                </c:pt>
                <c:pt idx="105">
                  <c:v>06.2022</c:v>
                </c:pt>
                <c:pt idx="106">
                  <c:v>07.2022</c:v>
                </c:pt>
                <c:pt idx="107">
                  <c:v>08.2022</c:v>
                </c:pt>
                <c:pt idx="108">
                  <c:v>09.2022</c:v>
                </c:pt>
                <c:pt idx="109">
                  <c:v>10.2022</c:v>
                </c:pt>
                <c:pt idx="110">
                  <c:v>11.2022</c:v>
                </c:pt>
                <c:pt idx="111">
                  <c:v>12.2022</c:v>
                </c:pt>
                <c:pt idx="112">
                  <c:v>01.2023</c:v>
                </c:pt>
                <c:pt idx="113">
                  <c:v>02.2023</c:v>
                </c:pt>
                <c:pt idx="114">
                  <c:v>03.2023</c:v>
                </c:pt>
                <c:pt idx="115">
                  <c:v>04.2023</c:v>
                </c:pt>
                <c:pt idx="116">
                  <c:v>05.2023</c:v>
                </c:pt>
                <c:pt idx="117">
                  <c:v>06.2023</c:v>
                </c:pt>
                <c:pt idx="118">
                  <c:v>07.2023</c:v>
                </c:pt>
                <c:pt idx="119">
                  <c:v>08.2023</c:v>
                </c:pt>
                <c:pt idx="120">
                  <c:v>09.2023</c:v>
                </c:pt>
                <c:pt idx="121">
                  <c:v>10.2023</c:v>
                </c:pt>
                <c:pt idx="122">
                  <c:v>11.2023</c:v>
                </c:pt>
                <c:pt idx="123">
                  <c:v>12.2023</c:v>
                </c:pt>
                <c:pt idx="124">
                  <c:v>01.2024</c:v>
                </c:pt>
                <c:pt idx="125">
                  <c:v>02.2024</c:v>
                </c:pt>
                <c:pt idx="126">
                  <c:v>03.2024</c:v>
                </c:pt>
                <c:pt idx="127">
                  <c:v>04.2024</c:v>
                </c:pt>
                <c:pt idx="128">
                  <c:v>05.2024</c:v>
                </c:pt>
                <c:pt idx="129">
                  <c:v>06.2024</c:v>
                </c:pt>
                <c:pt idx="130">
                  <c:v>07.2024</c:v>
                </c:pt>
                <c:pt idx="131">
                  <c:v>08.2024</c:v>
                </c:pt>
                <c:pt idx="132">
                  <c:v>09.2024</c:v>
                </c:pt>
                <c:pt idx="133">
                  <c:v>10.2024</c:v>
                </c:pt>
                <c:pt idx="134">
                  <c:v>11.2024</c:v>
                </c:pt>
                <c:pt idx="135">
                  <c:v>12.2024</c:v>
                </c:pt>
                <c:pt idx="136">
                  <c:v>01.2025</c:v>
                </c:pt>
                <c:pt idx="137">
                  <c:v>02.2025</c:v>
                </c:pt>
                <c:pt idx="138">
                  <c:v>03.2025</c:v>
                </c:pt>
                <c:pt idx="139">
                  <c:v>04.2025</c:v>
                </c:pt>
                <c:pt idx="140">
                  <c:v>05.2025</c:v>
                </c:pt>
                <c:pt idx="141">
                  <c:v>06.2025</c:v>
                </c:pt>
                <c:pt idx="142">
                  <c:v>07.2025</c:v>
                </c:pt>
                <c:pt idx="143">
                  <c:v>08.2025</c:v>
                </c:pt>
              </c:strCache>
            </c:strRef>
          </c:cat>
          <c:val>
            <c:numRef>
              <c:f>'Инфляция и ключевая ставка Банк'!$B$2:$B$145</c:f>
              <c:numCache>
                <c:formatCode>#,##0.00</c:formatCode>
                <c:ptCount val="144"/>
                <c:pt idx="0">
                  <c:v>5.5</c:v>
                </c:pt>
                <c:pt idx="1">
                  <c:v>5.5</c:v>
                </c:pt>
                <c:pt idx="2">
                  <c:v>5.5</c:v>
                </c:pt>
                <c:pt idx="3">
                  <c:v>5.5</c:v>
                </c:pt>
                <c:pt idx="4">
                  <c:v>5.5</c:v>
                </c:pt>
                <c:pt idx="5">
                  <c:v>5.5</c:v>
                </c:pt>
                <c:pt idx="6">
                  <c:v>7</c:v>
                </c:pt>
                <c:pt idx="7">
                  <c:v>7.5</c:v>
                </c:pt>
                <c:pt idx="8">
                  <c:v>7.5</c:v>
                </c:pt>
                <c:pt idx="9">
                  <c:v>7.5</c:v>
                </c:pt>
                <c:pt idx="10">
                  <c:v>8</c:v>
                </c:pt>
                <c:pt idx="11">
                  <c:v>8</c:v>
                </c:pt>
                <c:pt idx="12">
                  <c:v>8</c:v>
                </c:pt>
                <c:pt idx="13">
                  <c:v>8</c:v>
                </c:pt>
                <c:pt idx="14">
                  <c:v>9.5</c:v>
                </c:pt>
                <c:pt idx="15">
                  <c:v>17</c:v>
                </c:pt>
                <c:pt idx="16">
                  <c:v>17</c:v>
                </c:pt>
                <c:pt idx="17">
                  <c:v>15</c:v>
                </c:pt>
                <c:pt idx="18">
                  <c:v>14</c:v>
                </c:pt>
                <c:pt idx="19">
                  <c:v>14</c:v>
                </c:pt>
                <c:pt idx="20">
                  <c:v>12.5</c:v>
                </c:pt>
                <c:pt idx="21">
                  <c:v>11.5</c:v>
                </c:pt>
                <c:pt idx="22">
                  <c:v>11.5</c:v>
                </c:pt>
                <c:pt idx="23">
                  <c:v>11</c:v>
                </c:pt>
                <c:pt idx="24">
                  <c:v>11</c:v>
                </c:pt>
                <c:pt idx="25">
                  <c:v>11</c:v>
                </c:pt>
                <c:pt idx="26">
                  <c:v>11</c:v>
                </c:pt>
                <c:pt idx="27">
                  <c:v>11</c:v>
                </c:pt>
                <c:pt idx="28">
                  <c:v>11</c:v>
                </c:pt>
                <c:pt idx="29">
                  <c:v>11</c:v>
                </c:pt>
                <c:pt idx="30">
                  <c:v>11</c:v>
                </c:pt>
                <c:pt idx="31">
                  <c:v>11</c:v>
                </c:pt>
                <c:pt idx="32">
                  <c:v>11</c:v>
                </c:pt>
                <c:pt idx="33">
                  <c:v>10.5</c:v>
                </c:pt>
                <c:pt idx="34">
                  <c:v>10.5</c:v>
                </c:pt>
                <c:pt idx="35">
                  <c:v>10.5</c:v>
                </c:pt>
                <c:pt idx="36">
                  <c:v>10</c:v>
                </c:pt>
                <c:pt idx="37">
                  <c:v>10</c:v>
                </c:pt>
                <c:pt idx="38">
                  <c:v>10</c:v>
                </c:pt>
                <c:pt idx="39">
                  <c:v>10</c:v>
                </c:pt>
                <c:pt idx="40">
                  <c:v>10</c:v>
                </c:pt>
                <c:pt idx="41">
                  <c:v>10</c:v>
                </c:pt>
                <c:pt idx="42">
                  <c:v>9.75</c:v>
                </c:pt>
                <c:pt idx="43">
                  <c:v>9.75</c:v>
                </c:pt>
                <c:pt idx="44">
                  <c:v>9.25</c:v>
                </c:pt>
                <c:pt idx="45">
                  <c:v>9</c:v>
                </c:pt>
                <c:pt idx="46">
                  <c:v>9</c:v>
                </c:pt>
                <c:pt idx="47">
                  <c:v>9</c:v>
                </c:pt>
                <c:pt idx="48">
                  <c:v>8.5</c:v>
                </c:pt>
                <c:pt idx="49">
                  <c:v>8.25</c:v>
                </c:pt>
                <c:pt idx="50">
                  <c:v>8.25</c:v>
                </c:pt>
                <c:pt idx="51">
                  <c:v>7.75</c:v>
                </c:pt>
                <c:pt idx="52">
                  <c:v>7.75</c:v>
                </c:pt>
                <c:pt idx="53">
                  <c:v>7.5</c:v>
                </c:pt>
                <c:pt idx="54">
                  <c:v>7.25</c:v>
                </c:pt>
                <c:pt idx="55">
                  <c:v>7.25</c:v>
                </c:pt>
                <c:pt idx="56">
                  <c:v>7.25</c:v>
                </c:pt>
                <c:pt idx="57">
                  <c:v>7.25</c:v>
                </c:pt>
                <c:pt idx="58">
                  <c:v>7.25</c:v>
                </c:pt>
                <c:pt idx="59">
                  <c:v>7.25</c:v>
                </c:pt>
                <c:pt idx="60">
                  <c:v>7.5</c:v>
                </c:pt>
                <c:pt idx="61">
                  <c:v>7.5</c:v>
                </c:pt>
                <c:pt idx="62">
                  <c:v>7.5</c:v>
                </c:pt>
                <c:pt idx="63">
                  <c:v>7.75</c:v>
                </c:pt>
                <c:pt idx="64">
                  <c:v>7.75</c:v>
                </c:pt>
                <c:pt idx="65">
                  <c:v>7.75</c:v>
                </c:pt>
                <c:pt idx="66">
                  <c:v>7.75</c:v>
                </c:pt>
                <c:pt idx="67">
                  <c:v>7.75</c:v>
                </c:pt>
                <c:pt idx="68">
                  <c:v>7.75</c:v>
                </c:pt>
                <c:pt idx="69">
                  <c:v>7.5</c:v>
                </c:pt>
                <c:pt idx="70">
                  <c:v>7.25</c:v>
                </c:pt>
                <c:pt idx="71">
                  <c:v>7.25</c:v>
                </c:pt>
                <c:pt idx="72">
                  <c:v>7</c:v>
                </c:pt>
                <c:pt idx="73">
                  <c:v>6.5</c:v>
                </c:pt>
                <c:pt idx="74">
                  <c:v>6.5</c:v>
                </c:pt>
                <c:pt idx="75">
                  <c:v>6.25</c:v>
                </c:pt>
                <c:pt idx="76">
                  <c:v>6.25</c:v>
                </c:pt>
                <c:pt idx="77">
                  <c:v>6</c:v>
                </c:pt>
                <c:pt idx="78">
                  <c:v>6</c:v>
                </c:pt>
                <c:pt idx="79">
                  <c:v>5.5</c:v>
                </c:pt>
                <c:pt idx="80">
                  <c:v>5.5</c:v>
                </c:pt>
                <c:pt idx="81">
                  <c:v>4.5</c:v>
                </c:pt>
                <c:pt idx="82">
                  <c:v>4.25</c:v>
                </c:pt>
                <c:pt idx="83">
                  <c:v>4.25</c:v>
                </c:pt>
                <c:pt idx="84">
                  <c:v>4.25</c:v>
                </c:pt>
                <c:pt idx="85">
                  <c:v>4.25</c:v>
                </c:pt>
                <c:pt idx="86">
                  <c:v>4.25</c:v>
                </c:pt>
                <c:pt idx="87">
                  <c:v>4.25</c:v>
                </c:pt>
                <c:pt idx="88">
                  <c:v>4.25</c:v>
                </c:pt>
                <c:pt idx="89">
                  <c:v>4.25</c:v>
                </c:pt>
                <c:pt idx="90">
                  <c:v>4.5</c:v>
                </c:pt>
                <c:pt idx="91">
                  <c:v>5</c:v>
                </c:pt>
                <c:pt idx="92">
                  <c:v>5</c:v>
                </c:pt>
                <c:pt idx="93">
                  <c:v>5.5</c:v>
                </c:pt>
                <c:pt idx="94">
                  <c:v>6.5</c:v>
                </c:pt>
                <c:pt idx="95">
                  <c:v>6.5</c:v>
                </c:pt>
                <c:pt idx="96">
                  <c:v>6.75</c:v>
                </c:pt>
                <c:pt idx="97">
                  <c:v>7.5</c:v>
                </c:pt>
                <c:pt idx="98">
                  <c:v>7.5</c:v>
                </c:pt>
                <c:pt idx="99">
                  <c:v>8.5</c:v>
                </c:pt>
                <c:pt idx="100">
                  <c:v>8.5</c:v>
                </c:pt>
                <c:pt idx="101">
                  <c:v>20</c:v>
                </c:pt>
                <c:pt idx="102">
                  <c:v>20</c:v>
                </c:pt>
                <c:pt idx="103">
                  <c:v>17</c:v>
                </c:pt>
                <c:pt idx="104">
                  <c:v>11</c:v>
                </c:pt>
                <c:pt idx="105">
                  <c:v>9.5</c:v>
                </c:pt>
                <c:pt idx="106">
                  <c:v>8</c:v>
                </c:pt>
                <c:pt idx="107">
                  <c:v>8</c:v>
                </c:pt>
                <c:pt idx="108">
                  <c:v>7.5</c:v>
                </c:pt>
                <c:pt idx="109">
                  <c:v>7.5</c:v>
                </c:pt>
                <c:pt idx="110">
                  <c:v>7.5</c:v>
                </c:pt>
                <c:pt idx="111">
                  <c:v>7.5</c:v>
                </c:pt>
                <c:pt idx="112">
                  <c:v>7.5</c:v>
                </c:pt>
                <c:pt idx="113">
                  <c:v>7.5</c:v>
                </c:pt>
                <c:pt idx="114">
                  <c:v>7.5</c:v>
                </c:pt>
                <c:pt idx="115">
                  <c:v>7.5</c:v>
                </c:pt>
                <c:pt idx="116">
                  <c:v>7.5</c:v>
                </c:pt>
                <c:pt idx="117">
                  <c:v>7.5</c:v>
                </c:pt>
                <c:pt idx="118">
                  <c:v>8.5</c:v>
                </c:pt>
                <c:pt idx="119">
                  <c:v>12</c:v>
                </c:pt>
                <c:pt idx="120">
                  <c:v>13</c:v>
                </c:pt>
                <c:pt idx="121">
                  <c:v>15</c:v>
                </c:pt>
                <c:pt idx="122">
                  <c:v>15</c:v>
                </c:pt>
                <c:pt idx="123">
                  <c:v>16</c:v>
                </c:pt>
                <c:pt idx="124">
                  <c:v>16</c:v>
                </c:pt>
                <c:pt idx="125">
                  <c:v>16</c:v>
                </c:pt>
                <c:pt idx="126">
                  <c:v>16</c:v>
                </c:pt>
                <c:pt idx="127">
                  <c:v>16</c:v>
                </c:pt>
                <c:pt idx="128">
                  <c:v>16</c:v>
                </c:pt>
                <c:pt idx="129">
                  <c:v>16</c:v>
                </c:pt>
                <c:pt idx="130">
                  <c:v>18</c:v>
                </c:pt>
                <c:pt idx="131">
                  <c:v>18</c:v>
                </c:pt>
                <c:pt idx="132">
                  <c:v>19</c:v>
                </c:pt>
                <c:pt idx="133">
                  <c:v>21</c:v>
                </c:pt>
                <c:pt idx="134">
                  <c:v>21</c:v>
                </c:pt>
                <c:pt idx="135">
                  <c:v>21</c:v>
                </c:pt>
                <c:pt idx="136">
                  <c:v>21</c:v>
                </c:pt>
                <c:pt idx="137">
                  <c:v>21</c:v>
                </c:pt>
                <c:pt idx="138">
                  <c:v>21</c:v>
                </c:pt>
                <c:pt idx="139">
                  <c:v>21</c:v>
                </c:pt>
                <c:pt idx="140">
                  <c:v>21</c:v>
                </c:pt>
                <c:pt idx="141">
                  <c:v>20</c:v>
                </c:pt>
                <c:pt idx="142">
                  <c:v>18</c:v>
                </c:pt>
                <c:pt idx="143">
                  <c:v>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8A5-4A47-AC7B-DE3979138668}"/>
            </c:ext>
          </c:extLst>
        </c:ser>
        <c:ser>
          <c:idx val="1"/>
          <c:order val="1"/>
          <c:tx>
            <c:strRef>
              <c:f>'Инфляция и ключевая ставка Банк'!$C$1</c:f>
              <c:strCache>
                <c:ptCount val="1"/>
                <c:pt idx="0">
                  <c:v>Инфляция, % г/г</c:v>
                </c:pt>
              </c:strCache>
            </c:strRef>
          </c:tx>
          <c:spPr>
            <a:ln w="571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'Инфляция и ключевая ставка Банк'!$A$2:$A$145</c:f>
              <c:strCache>
                <c:ptCount val="144"/>
                <c:pt idx="0">
                  <c:v>09.2013</c:v>
                </c:pt>
                <c:pt idx="1">
                  <c:v>10.2013</c:v>
                </c:pt>
                <c:pt idx="2">
                  <c:v>11.2013</c:v>
                </c:pt>
                <c:pt idx="3">
                  <c:v>12.2013</c:v>
                </c:pt>
                <c:pt idx="4">
                  <c:v>01.2014</c:v>
                </c:pt>
                <c:pt idx="5">
                  <c:v>02.2014</c:v>
                </c:pt>
                <c:pt idx="6">
                  <c:v>03.2014</c:v>
                </c:pt>
                <c:pt idx="7">
                  <c:v>04.2014</c:v>
                </c:pt>
                <c:pt idx="8">
                  <c:v>05.2014</c:v>
                </c:pt>
                <c:pt idx="9">
                  <c:v>06.2014</c:v>
                </c:pt>
                <c:pt idx="10">
                  <c:v>07.2014</c:v>
                </c:pt>
                <c:pt idx="11">
                  <c:v>08.2014</c:v>
                </c:pt>
                <c:pt idx="12">
                  <c:v>09.2014</c:v>
                </c:pt>
                <c:pt idx="13">
                  <c:v>10.2014</c:v>
                </c:pt>
                <c:pt idx="14">
                  <c:v>11.2014</c:v>
                </c:pt>
                <c:pt idx="15">
                  <c:v>12.2014</c:v>
                </c:pt>
                <c:pt idx="16">
                  <c:v>01.2015</c:v>
                </c:pt>
                <c:pt idx="17">
                  <c:v>02.2015</c:v>
                </c:pt>
                <c:pt idx="18">
                  <c:v>03.2015</c:v>
                </c:pt>
                <c:pt idx="19">
                  <c:v>04.2015</c:v>
                </c:pt>
                <c:pt idx="20">
                  <c:v>05.2015</c:v>
                </c:pt>
                <c:pt idx="21">
                  <c:v>06.2015</c:v>
                </c:pt>
                <c:pt idx="22">
                  <c:v>07.2015</c:v>
                </c:pt>
                <c:pt idx="23">
                  <c:v>08.2015</c:v>
                </c:pt>
                <c:pt idx="24">
                  <c:v>09.2015</c:v>
                </c:pt>
                <c:pt idx="25">
                  <c:v>10.2015</c:v>
                </c:pt>
                <c:pt idx="26">
                  <c:v>11.2015</c:v>
                </c:pt>
                <c:pt idx="27">
                  <c:v>12.2015</c:v>
                </c:pt>
                <c:pt idx="28">
                  <c:v>01.2016</c:v>
                </c:pt>
                <c:pt idx="29">
                  <c:v>02.2016</c:v>
                </c:pt>
                <c:pt idx="30">
                  <c:v>03.2016</c:v>
                </c:pt>
                <c:pt idx="31">
                  <c:v>04.2016</c:v>
                </c:pt>
                <c:pt idx="32">
                  <c:v>05.2016</c:v>
                </c:pt>
                <c:pt idx="33">
                  <c:v>06.2016</c:v>
                </c:pt>
                <c:pt idx="34">
                  <c:v>07.2016</c:v>
                </c:pt>
                <c:pt idx="35">
                  <c:v>08.2016</c:v>
                </c:pt>
                <c:pt idx="36">
                  <c:v>09.2016</c:v>
                </c:pt>
                <c:pt idx="37">
                  <c:v>10.2016</c:v>
                </c:pt>
                <c:pt idx="38">
                  <c:v>11.2016</c:v>
                </c:pt>
                <c:pt idx="39">
                  <c:v>12.2016</c:v>
                </c:pt>
                <c:pt idx="40">
                  <c:v>01.2017</c:v>
                </c:pt>
                <c:pt idx="41">
                  <c:v>02.2017</c:v>
                </c:pt>
                <c:pt idx="42">
                  <c:v>03.2017</c:v>
                </c:pt>
                <c:pt idx="43">
                  <c:v>04.2017</c:v>
                </c:pt>
                <c:pt idx="44">
                  <c:v>05.2017</c:v>
                </c:pt>
                <c:pt idx="45">
                  <c:v>06.2017</c:v>
                </c:pt>
                <c:pt idx="46">
                  <c:v>07.2017</c:v>
                </c:pt>
                <c:pt idx="47">
                  <c:v>08.2017</c:v>
                </c:pt>
                <c:pt idx="48">
                  <c:v>09.2017</c:v>
                </c:pt>
                <c:pt idx="49">
                  <c:v>10.2017</c:v>
                </c:pt>
                <c:pt idx="50">
                  <c:v>11.2017</c:v>
                </c:pt>
                <c:pt idx="51">
                  <c:v>12.2017</c:v>
                </c:pt>
                <c:pt idx="52">
                  <c:v>01.2018</c:v>
                </c:pt>
                <c:pt idx="53">
                  <c:v>02.2018</c:v>
                </c:pt>
                <c:pt idx="54">
                  <c:v>03.2018</c:v>
                </c:pt>
                <c:pt idx="55">
                  <c:v>04.2018</c:v>
                </c:pt>
                <c:pt idx="56">
                  <c:v>05.2018</c:v>
                </c:pt>
                <c:pt idx="57">
                  <c:v>06.2018</c:v>
                </c:pt>
                <c:pt idx="58">
                  <c:v>07.2018</c:v>
                </c:pt>
                <c:pt idx="59">
                  <c:v>08.2018</c:v>
                </c:pt>
                <c:pt idx="60">
                  <c:v>09.2018</c:v>
                </c:pt>
                <c:pt idx="61">
                  <c:v>10.2018</c:v>
                </c:pt>
                <c:pt idx="62">
                  <c:v>11.2018</c:v>
                </c:pt>
                <c:pt idx="63">
                  <c:v>12.2018</c:v>
                </c:pt>
                <c:pt idx="64">
                  <c:v>01.2019</c:v>
                </c:pt>
                <c:pt idx="65">
                  <c:v>02.2019</c:v>
                </c:pt>
                <c:pt idx="66">
                  <c:v>03.2019</c:v>
                </c:pt>
                <c:pt idx="67">
                  <c:v>04.2019</c:v>
                </c:pt>
                <c:pt idx="68">
                  <c:v>05.2019</c:v>
                </c:pt>
                <c:pt idx="69">
                  <c:v>06.2019</c:v>
                </c:pt>
                <c:pt idx="70">
                  <c:v>07.2019</c:v>
                </c:pt>
                <c:pt idx="71">
                  <c:v>08.2019</c:v>
                </c:pt>
                <c:pt idx="72">
                  <c:v>09.2019</c:v>
                </c:pt>
                <c:pt idx="73">
                  <c:v>10.2019</c:v>
                </c:pt>
                <c:pt idx="74">
                  <c:v>11.2019</c:v>
                </c:pt>
                <c:pt idx="75">
                  <c:v>12.2019</c:v>
                </c:pt>
                <c:pt idx="76">
                  <c:v>01.2020</c:v>
                </c:pt>
                <c:pt idx="77">
                  <c:v>02.2020</c:v>
                </c:pt>
                <c:pt idx="78">
                  <c:v>03.2020</c:v>
                </c:pt>
                <c:pt idx="79">
                  <c:v>04.2020</c:v>
                </c:pt>
                <c:pt idx="80">
                  <c:v>05.2020</c:v>
                </c:pt>
                <c:pt idx="81">
                  <c:v>06.2020</c:v>
                </c:pt>
                <c:pt idx="82">
                  <c:v>07.2020</c:v>
                </c:pt>
                <c:pt idx="83">
                  <c:v>08.2020</c:v>
                </c:pt>
                <c:pt idx="84">
                  <c:v>09.2020</c:v>
                </c:pt>
                <c:pt idx="85">
                  <c:v>10.2020</c:v>
                </c:pt>
                <c:pt idx="86">
                  <c:v>11.2020</c:v>
                </c:pt>
                <c:pt idx="87">
                  <c:v>12.2020</c:v>
                </c:pt>
                <c:pt idx="88">
                  <c:v>01.2021</c:v>
                </c:pt>
                <c:pt idx="89">
                  <c:v>02.2021</c:v>
                </c:pt>
                <c:pt idx="90">
                  <c:v>03.2021</c:v>
                </c:pt>
                <c:pt idx="91">
                  <c:v>04.2021</c:v>
                </c:pt>
                <c:pt idx="92">
                  <c:v>05.2021</c:v>
                </c:pt>
                <c:pt idx="93">
                  <c:v>06.2021</c:v>
                </c:pt>
                <c:pt idx="94">
                  <c:v>07.2021</c:v>
                </c:pt>
                <c:pt idx="95">
                  <c:v>08.2021</c:v>
                </c:pt>
                <c:pt idx="96">
                  <c:v>09.2021</c:v>
                </c:pt>
                <c:pt idx="97">
                  <c:v>10.2021</c:v>
                </c:pt>
                <c:pt idx="98">
                  <c:v>11.2021</c:v>
                </c:pt>
                <c:pt idx="99">
                  <c:v>12.2021</c:v>
                </c:pt>
                <c:pt idx="100">
                  <c:v>01.2022</c:v>
                </c:pt>
                <c:pt idx="101">
                  <c:v>02.2022</c:v>
                </c:pt>
                <c:pt idx="102">
                  <c:v>03.2022</c:v>
                </c:pt>
                <c:pt idx="103">
                  <c:v>04.2022</c:v>
                </c:pt>
                <c:pt idx="104">
                  <c:v>05.2022</c:v>
                </c:pt>
                <c:pt idx="105">
                  <c:v>06.2022</c:v>
                </c:pt>
                <c:pt idx="106">
                  <c:v>07.2022</c:v>
                </c:pt>
                <c:pt idx="107">
                  <c:v>08.2022</c:v>
                </c:pt>
                <c:pt idx="108">
                  <c:v>09.2022</c:v>
                </c:pt>
                <c:pt idx="109">
                  <c:v>10.2022</c:v>
                </c:pt>
                <c:pt idx="110">
                  <c:v>11.2022</c:v>
                </c:pt>
                <c:pt idx="111">
                  <c:v>12.2022</c:v>
                </c:pt>
                <c:pt idx="112">
                  <c:v>01.2023</c:v>
                </c:pt>
                <c:pt idx="113">
                  <c:v>02.2023</c:v>
                </c:pt>
                <c:pt idx="114">
                  <c:v>03.2023</c:v>
                </c:pt>
                <c:pt idx="115">
                  <c:v>04.2023</c:v>
                </c:pt>
                <c:pt idx="116">
                  <c:v>05.2023</c:v>
                </c:pt>
                <c:pt idx="117">
                  <c:v>06.2023</c:v>
                </c:pt>
                <c:pt idx="118">
                  <c:v>07.2023</c:v>
                </c:pt>
                <c:pt idx="119">
                  <c:v>08.2023</c:v>
                </c:pt>
                <c:pt idx="120">
                  <c:v>09.2023</c:v>
                </c:pt>
                <c:pt idx="121">
                  <c:v>10.2023</c:v>
                </c:pt>
                <c:pt idx="122">
                  <c:v>11.2023</c:v>
                </c:pt>
                <c:pt idx="123">
                  <c:v>12.2023</c:v>
                </c:pt>
                <c:pt idx="124">
                  <c:v>01.2024</c:v>
                </c:pt>
                <c:pt idx="125">
                  <c:v>02.2024</c:v>
                </c:pt>
                <c:pt idx="126">
                  <c:v>03.2024</c:v>
                </c:pt>
                <c:pt idx="127">
                  <c:v>04.2024</c:v>
                </c:pt>
                <c:pt idx="128">
                  <c:v>05.2024</c:v>
                </c:pt>
                <c:pt idx="129">
                  <c:v>06.2024</c:v>
                </c:pt>
                <c:pt idx="130">
                  <c:v>07.2024</c:v>
                </c:pt>
                <c:pt idx="131">
                  <c:v>08.2024</c:v>
                </c:pt>
                <c:pt idx="132">
                  <c:v>09.2024</c:v>
                </c:pt>
                <c:pt idx="133">
                  <c:v>10.2024</c:v>
                </c:pt>
                <c:pt idx="134">
                  <c:v>11.2024</c:v>
                </c:pt>
                <c:pt idx="135">
                  <c:v>12.2024</c:v>
                </c:pt>
                <c:pt idx="136">
                  <c:v>01.2025</c:v>
                </c:pt>
                <c:pt idx="137">
                  <c:v>02.2025</c:v>
                </c:pt>
                <c:pt idx="138">
                  <c:v>03.2025</c:v>
                </c:pt>
                <c:pt idx="139">
                  <c:v>04.2025</c:v>
                </c:pt>
                <c:pt idx="140">
                  <c:v>05.2025</c:v>
                </c:pt>
                <c:pt idx="141">
                  <c:v>06.2025</c:v>
                </c:pt>
                <c:pt idx="142">
                  <c:v>07.2025</c:v>
                </c:pt>
                <c:pt idx="143">
                  <c:v>08.2025</c:v>
                </c:pt>
              </c:strCache>
            </c:strRef>
          </c:cat>
          <c:val>
            <c:numRef>
              <c:f>'Инфляция и ключевая ставка Банк'!$C$2:$C$145</c:f>
              <c:numCache>
                <c:formatCode>#,##0.00</c:formatCode>
                <c:ptCount val="144"/>
                <c:pt idx="0">
                  <c:v>6.14</c:v>
                </c:pt>
                <c:pt idx="1">
                  <c:v>6.27</c:v>
                </c:pt>
                <c:pt idx="2">
                  <c:v>6.5</c:v>
                </c:pt>
                <c:pt idx="3">
                  <c:v>6.47</c:v>
                </c:pt>
                <c:pt idx="4">
                  <c:v>6.07</c:v>
                </c:pt>
                <c:pt idx="5">
                  <c:v>6.21</c:v>
                </c:pt>
                <c:pt idx="6">
                  <c:v>6.92</c:v>
                </c:pt>
                <c:pt idx="7">
                  <c:v>7.33</c:v>
                </c:pt>
                <c:pt idx="8">
                  <c:v>7.59</c:v>
                </c:pt>
                <c:pt idx="9">
                  <c:v>7.81</c:v>
                </c:pt>
                <c:pt idx="10">
                  <c:v>7.45</c:v>
                </c:pt>
                <c:pt idx="11">
                  <c:v>7.55</c:v>
                </c:pt>
                <c:pt idx="12">
                  <c:v>8.0299999999999994</c:v>
                </c:pt>
                <c:pt idx="13">
                  <c:v>8.2899999999999991</c:v>
                </c:pt>
                <c:pt idx="14">
                  <c:v>9.06</c:v>
                </c:pt>
                <c:pt idx="15">
                  <c:v>11.35</c:v>
                </c:pt>
                <c:pt idx="16">
                  <c:v>14.96</c:v>
                </c:pt>
                <c:pt idx="17">
                  <c:v>16.7</c:v>
                </c:pt>
                <c:pt idx="18">
                  <c:v>16.899999999999999</c:v>
                </c:pt>
                <c:pt idx="19">
                  <c:v>16.399999999999999</c:v>
                </c:pt>
                <c:pt idx="20">
                  <c:v>15.8</c:v>
                </c:pt>
                <c:pt idx="21">
                  <c:v>15.3</c:v>
                </c:pt>
                <c:pt idx="22">
                  <c:v>15.6</c:v>
                </c:pt>
                <c:pt idx="23">
                  <c:v>15.8</c:v>
                </c:pt>
                <c:pt idx="24">
                  <c:v>15.7</c:v>
                </c:pt>
                <c:pt idx="25">
                  <c:v>15.6</c:v>
                </c:pt>
                <c:pt idx="26">
                  <c:v>15</c:v>
                </c:pt>
                <c:pt idx="27">
                  <c:v>12.9</c:v>
                </c:pt>
                <c:pt idx="28">
                  <c:v>9.8000000000000007</c:v>
                </c:pt>
                <c:pt idx="29">
                  <c:v>8.1</c:v>
                </c:pt>
                <c:pt idx="30">
                  <c:v>7.3</c:v>
                </c:pt>
                <c:pt idx="31">
                  <c:v>7.3</c:v>
                </c:pt>
                <c:pt idx="32">
                  <c:v>7.3</c:v>
                </c:pt>
                <c:pt idx="33">
                  <c:v>7.5</c:v>
                </c:pt>
                <c:pt idx="34">
                  <c:v>7.2</c:v>
                </c:pt>
                <c:pt idx="35">
                  <c:v>6.9</c:v>
                </c:pt>
                <c:pt idx="36">
                  <c:v>6.4</c:v>
                </c:pt>
                <c:pt idx="37">
                  <c:v>6.1</c:v>
                </c:pt>
                <c:pt idx="38">
                  <c:v>5.8</c:v>
                </c:pt>
                <c:pt idx="39">
                  <c:v>5.4</c:v>
                </c:pt>
                <c:pt idx="40">
                  <c:v>5</c:v>
                </c:pt>
                <c:pt idx="41">
                  <c:v>4.5999999999999996</c:v>
                </c:pt>
                <c:pt idx="42">
                  <c:v>4.3</c:v>
                </c:pt>
                <c:pt idx="43">
                  <c:v>4.0999999999999996</c:v>
                </c:pt>
                <c:pt idx="44">
                  <c:v>4.0999999999999996</c:v>
                </c:pt>
                <c:pt idx="45">
                  <c:v>4.4000000000000004</c:v>
                </c:pt>
                <c:pt idx="46">
                  <c:v>3.9</c:v>
                </c:pt>
                <c:pt idx="47">
                  <c:v>3.3</c:v>
                </c:pt>
                <c:pt idx="48">
                  <c:v>3</c:v>
                </c:pt>
                <c:pt idx="49">
                  <c:v>2.7</c:v>
                </c:pt>
                <c:pt idx="50">
                  <c:v>2.5</c:v>
                </c:pt>
                <c:pt idx="51">
                  <c:v>2.5</c:v>
                </c:pt>
                <c:pt idx="52">
                  <c:v>2.2000000000000002</c:v>
                </c:pt>
                <c:pt idx="53">
                  <c:v>2.2000000000000002</c:v>
                </c:pt>
                <c:pt idx="54">
                  <c:v>2.4</c:v>
                </c:pt>
                <c:pt idx="55">
                  <c:v>2.4</c:v>
                </c:pt>
                <c:pt idx="56">
                  <c:v>2.4</c:v>
                </c:pt>
                <c:pt idx="57">
                  <c:v>2.2999999999999998</c:v>
                </c:pt>
                <c:pt idx="58">
                  <c:v>2.5</c:v>
                </c:pt>
                <c:pt idx="59">
                  <c:v>3.1</c:v>
                </c:pt>
                <c:pt idx="60">
                  <c:v>3.4</c:v>
                </c:pt>
                <c:pt idx="61">
                  <c:v>3.5</c:v>
                </c:pt>
                <c:pt idx="62">
                  <c:v>3.8</c:v>
                </c:pt>
                <c:pt idx="63">
                  <c:v>4.3</c:v>
                </c:pt>
                <c:pt idx="64">
                  <c:v>5</c:v>
                </c:pt>
                <c:pt idx="65">
                  <c:v>5.2</c:v>
                </c:pt>
                <c:pt idx="66">
                  <c:v>5.3</c:v>
                </c:pt>
                <c:pt idx="67">
                  <c:v>5.2</c:v>
                </c:pt>
                <c:pt idx="68">
                  <c:v>5.0999999999999996</c:v>
                </c:pt>
                <c:pt idx="69">
                  <c:v>4.7</c:v>
                </c:pt>
                <c:pt idx="70">
                  <c:v>4.5999999999999996</c:v>
                </c:pt>
                <c:pt idx="71">
                  <c:v>4.3</c:v>
                </c:pt>
                <c:pt idx="72">
                  <c:v>4</c:v>
                </c:pt>
                <c:pt idx="73">
                  <c:v>3.8</c:v>
                </c:pt>
                <c:pt idx="74">
                  <c:v>3.5</c:v>
                </c:pt>
                <c:pt idx="75">
                  <c:v>3</c:v>
                </c:pt>
                <c:pt idx="76">
                  <c:v>2.4</c:v>
                </c:pt>
                <c:pt idx="77">
                  <c:v>2.2999999999999998</c:v>
                </c:pt>
                <c:pt idx="78">
                  <c:v>2.5</c:v>
                </c:pt>
                <c:pt idx="79">
                  <c:v>3.1</c:v>
                </c:pt>
                <c:pt idx="80">
                  <c:v>3</c:v>
                </c:pt>
                <c:pt idx="81">
                  <c:v>3.2</c:v>
                </c:pt>
                <c:pt idx="82">
                  <c:v>3.4</c:v>
                </c:pt>
                <c:pt idx="83">
                  <c:v>3.6</c:v>
                </c:pt>
                <c:pt idx="84">
                  <c:v>3.7</c:v>
                </c:pt>
                <c:pt idx="85">
                  <c:v>4</c:v>
                </c:pt>
                <c:pt idx="86">
                  <c:v>4.4000000000000004</c:v>
                </c:pt>
                <c:pt idx="87">
                  <c:v>4.9000000000000004</c:v>
                </c:pt>
                <c:pt idx="88">
                  <c:v>5.2</c:v>
                </c:pt>
                <c:pt idx="89">
                  <c:v>5.7</c:v>
                </c:pt>
                <c:pt idx="90">
                  <c:v>5.8</c:v>
                </c:pt>
                <c:pt idx="91">
                  <c:v>5.5</c:v>
                </c:pt>
                <c:pt idx="92">
                  <c:v>6</c:v>
                </c:pt>
                <c:pt idx="93">
                  <c:v>6.5</c:v>
                </c:pt>
                <c:pt idx="94">
                  <c:v>6.5</c:v>
                </c:pt>
                <c:pt idx="95">
                  <c:v>6.68</c:v>
                </c:pt>
                <c:pt idx="96">
                  <c:v>7.4</c:v>
                </c:pt>
                <c:pt idx="97">
                  <c:v>8.1300000000000008</c:v>
                </c:pt>
                <c:pt idx="98">
                  <c:v>8.4</c:v>
                </c:pt>
                <c:pt idx="99">
                  <c:v>8.39</c:v>
                </c:pt>
                <c:pt idx="100">
                  <c:v>8.73</c:v>
                </c:pt>
                <c:pt idx="101">
                  <c:v>9.15</c:v>
                </c:pt>
                <c:pt idx="102">
                  <c:v>16.690000000000001</c:v>
                </c:pt>
                <c:pt idx="103">
                  <c:v>17.829999999999998</c:v>
                </c:pt>
                <c:pt idx="104">
                  <c:v>17.100000000000001</c:v>
                </c:pt>
                <c:pt idx="105">
                  <c:v>15.9</c:v>
                </c:pt>
                <c:pt idx="106">
                  <c:v>15.1</c:v>
                </c:pt>
                <c:pt idx="107">
                  <c:v>14.3</c:v>
                </c:pt>
                <c:pt idx="108">
                  <c:v>13.68</c:v>
                </c:pt>
                <c:pt idx="109">
                  <c:v>12.63</c:v>
                </c:pt>
                <c:pt idx="110">
                  <c:v>11.98</c:v>
                </c:pt>
                <c:pt idx="111">
                  <c:v>11.94</c:v>
                </c:pt>
                <c:pt idx="112">
                  <c:v>11.77</c:v>
                </c:pt>
                <c:pt idx="113">
                  <c:v>10.99</c:v>
                </c:pt>
                <c:pt idx="114">
                  <c:v>3.51</c:v>
                </c:pt>
                <c:pt idx="115">
                  <c:v>2.31</c:v>
                </c:pt>
                <c:pt idx="116">
                  <c:v>2.5099999999999998</c:v>
                </c:pt>
                <c:pt idx="117">
                  <c:v>3.25</c:v>
                </c:pt>
                <c:pt idx="118">
                  <c:v>4.3</c:v>
                </c:pt>
                <c:pt idx="119">
                  <c:v>5.15</c:v>
                </c:pt>
                <c:pt idx="120">
                  <c:v>6</c:v>
                </c:pt>
                <c:pt idx="121">
                  <c:v>6.69</c:v>
                </c:pt>
                <c:pt idx="122">
                  <c:v>7.48</c:v>
                </c:pt>
                <c:pt idx="123">
                  <c:v>7.42</c:v>
                </c:pt>
                <c:pt idx="124">
                  <c:v>7.44</c:v>
                </c:pt>
                <c:pt idx="125">
                  <c:v>7.69</c:v>
                </c:pt>
                <c:pt idx="126">
                  <c:v>7.72</c:v>
                </c:pt>
                <c:pt idx="127" formatCode="General">
                  <c:v>7.84</c:v>
                </c:pt>
                <c:pt idx="128" formatCode="0.00">
                  <c:v>8.3000000000000007</c:v>
                </c:pt>
                <c:pt idx="129">
                  <c:v>8.59</c:v>
                </c:pt>
                <c:pt idx="130">
                  <c:v>9.1300000000000008</c:v>
                </c:pt>
                <c:pt idx="131" formatCode="0.00">
                  <c:v>9.0500000000000007</c:v>
                </c:pt>
                <c:pt idx="132" formatCode="General">
                  <c:v>8.6300000000000008</c:v>
                </c:pt>
                <c:pt idx="133" formatCode="General">
                  <c:v>8.5399999999999991</c:v>
                </c:pt>
                <c:pt idx="134" formatCode="General">
                  <c:v>8.8800000000000008</c:v>
                </c:pt>
                <c:pt idx="135" formatCode="General">
                  <c:v>9.52</c:v>
                </c:pt>
                <c:pt idx="136" formatCode="General">
                  <c:v>9.92</c:v>
                </c:pt>
                <c:pt idx="137" formatCode="General">
                  <c:v>9.99</c:v>
                </c:pt>
                <c:pt idx="138" formatCode="General">
                  <c:v>10.34</c:v>
                </c:pt>
                <c:pt idx="139" formatCode="General">
                  <c:v>10.23</c:v>
                </c:pt>
                <c:pt idx="140" formatCode="General">
                  <c:v>9.8800000000000008</c:v>
                </c:pt>
                <c:pt idx="141" formatCode="General">
                  <c:v>9.4</c:v>
                </c:pt>
                <c:pt idx="142" formatCode="General">
                  <c:v>8.7899999999999991</c:v>
                </c:pt>
                <c:pt idx="143" formatCode="General">
                  <c:v>8.4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8A5-4A47-AC7B-DE3979138668}"/>
            </c:ext>
          </c:extLst>
        </c:ser>
        <c:ser>
          <c:idx val="2"/>
          <c:order val="2"/>
          <c:tx>
            <c:strRef>
              <c:f>'Инфляция и ключевая ставка Банк'!$D$1</c:f>
              <c:strCache>
                <c:ptCount val="1"/>
                <c:pt idx="0">
                  <c:v>Цель по инфляции</c:v>
                </c:pt>
              </c:strCache>
            </c:strRef>
          </c:tx>
          <c:spPr>
            <a:ln w="28575" cap="rnd">
              <a:solidFill>
                <a:schemeClr val="accent3"/>
              </a:solidFill>
              <a:prstDash val="lgDash"/>
              <a:round/>
            </a:ln>
            <a:effectLst/>
          </c:spPr>
          <c:marker>
            <c:symbol val="none"/>
          </c:marker>
          <c:cat>
            <c:strRef>
              <c:f>'Инфляция и ключевая ставка Банк'!$A$2:$A$145</c:f>
              <c:strCache>
                <c:ptCount val="144"/>
                <c:pt idx="0">
                  <c:v>09.2013</c:v>
                </c:pt>
                <c:pt idx="1">
                  <c:v>10.2013</c:v>
                </c:pt>
                <c:pt idx="2">
                  <c:v>11.2013</c:v>
                </c:pt>
                <c:pt idx="3">
                  <c:v>12.2013</c:v>
                </c:pt>
                <c:pt idx="4">
                  <c:v>01.2014</c:v>
                </c:pt>
                <c:pt idx="5">
                  <c:v>02.2014</c:v>
                </c:pt>
                <c:pt idx="6">
                  <c:v>03.2014</c:v>
                </c:pt>
                <c:pt idx="7">
                  <c:v>04.2014</c:v>
                </c:pt>
                <c:pt idx="8">
                  <c:v>05.2014</c:v>
                </c:pt>
                <c:pt idx="9">
                  <c:v>06.2014</c:v>
                </c:pt>
                <c:pt idx="10">
                  <c:v>07.2014</c:v>
                </c:pt>
                <c:pt idx="11">
                  <c:v>08.2014</c:v>
                </c:pt>
                <c:pt idx="12">
                  <c:v>09.2014</c:v>
                </c:pt>
                <c:pt idx="13">
                  <c:v>10.2014</c:v>
                </c:pt>
                <c:pt idx="14">
                  <c:v>11.2014</c:v>
                </c:pt>
                <c:pt idx="15">
                  <c:v>12.2014</c:v>
                </c:pt>
                <c:pt idx="16">
                  <c:v>01.2015</c:v>
                </c:pt>
                <c:pt idx="17">
                  <c:v>02.2015</c:v>
                </c:pt>
                <c:pt idx="18">
                  <c:v>03.2015</c:v>
                </c:pt>
                <c:pt idx="19">
                  <c:v>04.2015</c:v>
                </c:pt>
                <c:pt idx="20">
                  <c:v>05.2015</c:v>
                </c:pt>
                <c:pt idx="21">
                  <c:v>06.2015</c:v>
                </c:pt>
                <c:pt idx="22">
                  <c:v>07.2015</c:v>
                </c:pt>
                <c:pt idx="23">
                  <c:v>08.2015</c:v>
                </c:pt>
                <c:pt idx="24">
                  <c:v>09.2015</c:v>
                </c:pt>
                <c:pt idx="25">
                  <c:v>10.2015</c:v>
                </c:pt>
                <c:pt idx="26">
                  <c:v>11.2015</c:v>
                </c:pt>
                <c:pt idx="27">
                  <c:v>12.2015</c:v>
                </c:pt>
                <c:pt idx="28">
                  <c:v>01.2016</c:v>
                </c:pt>
                <c:pt idx="29">
                  <c:v>02.2016</c:v>
                </c:pt>
                <c:pt idx="30">
                  <c:v>03.2016</c:v>
                </c:pt>
                <c:pt idx="31">
                  <c:v>04.2016</c:v>
                </c:pt>
                <c:pt idx="32">
                  <c:v>05.2016</c:v>
                </c:pt>
                <c:pt idx="33">
                  <c:v>06.2016</c:v>
                </c:pt>
                <c:pt idx="34">
                  <c:v>07.2016</c:v>
                </c:pt>
                <c:pt idx="35">
                  <c:v>08.2016</c:v>
                </c:pt>
                <c:pt idx="36">
                  <c:v>09.2016</c:v>
                </c:pt>
                <c:pt idx="37">
                  <c:v>10.2016</c:v>
                </c:pt>
                <c:pt idx="38">
                  <c:v>11.2016</c:v>
                </c:pt>
                <c:pt idx="39">
                  <c:v>12.2016</c:v>
                </c:pt>
                <c:pt idx="40">
                  <c:v>01.2017</c:v>
                </c:pt>
                <c:pt idx="41">
                  <c:v>02.2017</c:v>
                </c:pt>
                <c:pt idx="42">
                  <c:v>03.2017</c:v>
                </c:pt>
                <c:pt idx="43">
                  <c:v>04.2017</c:v>
                </c:pt>
                <c:pt idx="44">
                  <c:v>05.2017</c:v>
                </c:pt>
                <c:pt idx="45">
                  <c:v>06.2017</c:v>
                </c:pt>
                <c:pt idx="46">
                  <c:v>07.2017</c:v>
                </c:pt>
                <c:pt idx="47">
                  <c:v>08.2017</c:v>
                </c:pt>
                <c:pt idx="48">
                  <c:v>09.2017</c:v>
                </c:pt>
                <c:pt idx="49">
                  <c:v>10.2017</c:v>
                </c:pt>
                <c:pt idx="50">
                  <c:v>11.2017</c:v>
                </c:pt>
                <c:pt idx="51">
                  <c:v>12.2017</c:v>
                </c:pt>
                <c:pt idx="52">
                  <c:v>01.2018</c:v>
                </c:pt>
                <c:pt idx="53">
                  <c:v>02.2018</c:v>
                </c:pt>
                <c:pt idx="54">
                  <c:v>03.2018</c:v>
                </c:pt>
                <c:pt idx="55">
                  <c:v>04.2018</c:v>
                </c:pt>
                <c:pt idx="56">
                  <c:v>05.2018</c:v>
                </c:pt>
                <c:pt idx="57">
                  <c:v>06.2018</c:v>
                </c:pt>
                <c:pt idx="58">
                  <c:v>07.2018</c:v>
                </c:pt>
                <c:pt idx="59">
                  <c:v>08.2018</c:v>
                </c:pt>
                <c:pt idx="60">
                  <c:v>09.2018</c:v>
                </c:pt>
                <c:pt idx="61">
                  <c:v>10.2018</c:v>
                </c:pt>
                <c:pt idx="62">
                  <c:v>11.2018</c:v>
                </c:pt>
                <c:pt idx="63">
                  <c:v>12.2018</c:v>
                </c:pt>
                <c:pt idx="64">
                  <c:v>01.2019</c:v>
                </c:pt>
                <c:pt idx="65">
                  <c:v>02.2019</c:v>
                </c:pt>
                <c:pt idx="66">
                  <c:v>03.2019</c:v>
                </c:pt>
                <c:pt idx="67">
                  <c:v>04.2019</c:v>
                </c:pt>
                <c:pt idx="68">
                  <c:v>05.2019</c:v>
                </c:pt>
                <c:pt idx="69">
                  <c:v>06.2019</c:v>
                </c:pt>
                <c:pt idx="70">
                  <c:v>07.2019</c:v>
                </c:pt>
                <c:pt idx="71">
                  <c:v>08.2019</c:v>
                </c:pt>
                <c:pt idx="72">
                  <c:v>09.2019</c:v>
                </c:pt>
                <c:pt idx="73">
                  <c:v>10.2019</c:v>
                </c:pt>
                <c:pt idx="74">
                  <c:v>11.2019</c:v>
                </c:pt>
                <c:pt idx="75">
                  <c:v>12.2019</c:v>
                </c:pt>
                <c:pt idx="76">
                  <c:v>01.2020</c:v>
                </c:pt>
                <c:pt idx="77">
                  <c:v>02.2020</c:v>
                </c:pt>
                <c:pt idx="78">
                  <c:v>03.2020</c:v>
                </c:pt>
                <c:pt idx="79">
                  <c:v>04.2020</c:v>
                </c:pt>
                <c:pt idx="80">
                  <c:v>05.2020</c:v>
                </c:pt>
                <c:pt idx="81">
                  <c:v>06.2020</c:v>
                </c:pt>
                <c:pt idx="82">
                  <c:v>07.2020</c:v>
                </c:pt>
                <c:pt idx="83">
                  <c:v>08.2020</c:v>
                </c:pt>
                <c:pt idx="84">
                  <c:v>09.2020</c:v>
                </c:pt>
                <c:pt idx="85">
                  <c:v>10.2020</c:v>
                </c:pt>
                <c:pt idx="86">
                  <c:v>11.2020</c:v>
                </c:pt>
                <c:pt idx="87">
                  <c:v>12.2020</c:v>
                </c:pt>
                <c:pt idx="88">
                  <c:v>01.2021</c:v>
                </c:pt>
                <c:pt idx="89">
                  <c:v>02.2021</c:v>
                </c:pt>
                <c:pt idx="90">
                  <c:v>03.2021</c:v>
                </c:pt>
                <c:pt idx="91">
                  <c:v>04.2021</c:v>
                </c:pt>
                <c:pt idx="92">
                  <c:v>05.2021</c:v>
                </c:pt>
                <c:pt idx="93">
                  <c:v>06.2021</c:v>
                </c:pt>
                <c:pt idx="94">
                  <c:v>07.2021</c:v>
                </c:pt>
                <c:pt idx="95">
                  <c:v>08.2021</c:v>
                </c:pt>
                <c:pt idx="96">
                  <c:v>09.2021</c:v>
                </c:pt>
                <c:pt idx="97">
                  <c:v>10.2021</c:v>
                </c:pt>
                <c:pt idx="98">
                  <c:v>11.2021</c:v>
                </c:pt>
                <c:pt idx="99">
                  <c:v>12.2021</c:v>
                </c:pt>
                <c:pt idx="100">
                  <c:v>01.2022</c:v>
                </c:pt>
                <c:pt idx="101">
                  <c:v>02.2022</c:v>
                </c:pt>
                <c:pt idx="102">
                  <c:v>03.2022</c:v>
                </c:pt>
                <c:pt idx="103">
                  <c:v>04.2022</c:v>
                </c:pt>
                <c:pt idx="104">
                  <c:v>05.2022</c:v>
                </c:pt>
                <c:pt idx="105">
                  <c:v>06.2022</c:v>
                </c:pt>
                <c:pt idx="106">
                  <c:v>07.2022</c:v>
                </c:pt>
                <c:pt idx="107">
                  <c:v>08.2022</c:v>
                </c:pt>
                <c:pt idx="108">
                  <c:v>09.2022</c:v>
                </c:pt>
                <c:pt idx="109">
                  <c:v>10.2022</c:v>
                </c:pt>
                <c:pt idx="110">
                  <c:v>11.2022</c:v>
                </c:pt>
                <c:pt idx="111">
                  <c:v>12.2022</c:v>
                </c:pt>
                <c:pt idx="112">
                  <c:v>01.2023</c:v>
                </c:pt>
                <c:pt idx="113">
                  <c:v>02.2023</c:v>
                </c:pt>
                <c:pt idx="114">
                  <c:v>03.2023</c:v>
                </c:pt>
                <c:pt idx="115">
                  <c:v>04.2023</c:v>
                </c:pt>
                <c:pt idx="116">
                  <c:v>05.2023</c:v>
                </c:pt>
                <c:pt idx="117">
                  <c:v>06.2023</c:v>
                </c:pt>
                <c:pt idx="118">
                  <c:v>07.2023</c:v>
                </c:pt>
                <c:pt idx="119">
                  <c:v>08.2023</c:v>
                </c:pt>
                <c:pt idx="120">
                  <c:v>09.2023</c:v>
                </c:pt>
                <c:pt idx="121">
                  <c:v>10.2023</c:v>
                </c:pt>
                <c:pt idx="122">
                  <c:v>11.2023</c:v>
                </c:pt>
                <c:pt idx="123">
                  <c:v>12.2023</c:v>
                </c:pt>
                <c:pt idx="124">
                  <c:v>01.2024</c:v>
                </c:pt>
                <c:pt idx="125">
                  <c:v>02.2024</c:v>
                </c:pt>
                <c:pt idx="126">
                  <c:v>03.2024</c:v>
                </c:pt>
                <c:pt idx="127">
                  <c:v>04.2024</c:v>
                </c:pt>
                <c:pt idx="128">
                  <c:v>05.2024</c:v>
                </c:pt>
                <c:pt idx="129">
                  <c:v>06.2024</c:v>
                </c:pt>
                <c:pt idx="130">
                  <c:v>07.2024</c:v>
                </c:pt>
                <c:pt idx="131">
                  <c:v>08.2024</c:v>
                </c:pt>
                <c:pt idx="132">
                  <c:v>09.2024</c:v>
                </c:pt>
                <c:pt idx="133">
                  <c:v>10.2024</c:v>
                </c:pt>
                <c:pt idx="134">
                  <c:v>11.2024</c:v>
                </c:pt>
                <c:pt idx="135">
                  <c:v>12.2024</c:v>
                </c:pt>
                <c:pt idx="136">
                  <c:v>01.2025</c:v>
                </c:pt>
                <c:pt idx="137">
                  <c:v>02.2025</c:v>
                </c:pt>
                <c:pt idx="138">
                  <c:v>03.2025</c:v>
                </c:pt>
                <c:pt idx="139">
                  <c:v>04.2025</c:v>
                </c:pt>
                <c:pt idx="140">
                  <c:v>05.2025</c:v>
                </c:pt>
                <c:pt idx="141">
                  <c:v>06.2025</c:v>
                </c:pt>
                <c:pt idx="142">
                  <c:v>07.2025</c:v>
                </c:pt>
                <c:pt idx="143">
                  <c:v>08.2025</c:v>
                </c:pt>
              </c:strCache>
            </c:strRef>
          </c:cat>
          <c:val>
            <c:numRef>
              <c:f>'Инфляция и ключевая ставка Банк'!$D$2:$D$145</c:f>
              <c:numCache>
                <c:formatCode>General</c:formatCode>
                <c:ptCount val="144"/>
                <c:pt idx="40" formatCode="#,##0.00">
                  <c:v>4</c:v>
                </c:pt>
                <c:pt idx="41" formatCode="#,##0.00">
                  <c:v>4</c:v>
                </c:pt>
                <c:pt idx="42" formatCode="#,##0.00">
                  <c:v>4</c:v>
                </c:pt>
                <c:pt idx="43" formatCode="#,##0.00">
                  <c:v>4</c:v>
                </c:pt>
                <c:pt idx="44" formatCode="#,##0.00">
                  <c:v>4</c:v>
                </c:pt>
                <c:pt idx="45" formatCode="#,##0.00">
                  <c:v>4</c:v>
                </c:pt>
                <c:pt idx="46" formatCode="#,##0.00">
                  <c:v>4</c:v>
                </c:pt>
                <c:pt idx="47" formatCode="#,##0.00">
                  <c:v>4</c:v>
                </c:pt>
                <c:pt idx="48" formatCode="#,##0.00">
                  <c:v>4</c:v>
                </c:pt>
                <c:pt idx="49" formatCode="#,##0.00">
                  <c:v>4</c:v>
                </c:pt>
                <c:pt idx="50" formatCode="#,##0.00">
                  <c:v>4</c:v>
                </c:pt>
                <c:pt idx="51" formatCode="#,##0.00">
                  <c:v>4</c:v>
                </c:pt>
                <c:pt idx="52" formatCode="#,##0.00">
                  <c:v>4</c:v>
                </c:pt>
                <c:pt idx="53" formatCode="#,##0.00">
                  <c:v>4</c:v>
                </c:pt>
                <c:pt idx="54" formatCode="#,##0.00">
                  <c:v>4</c:v>
                </c:pt>
                <c:pt idx="55" formatCode="#,##0.00">
                  <c:v>4</c:v>
                </c:pt>
                <c:pt idx="56" formatCode="#,##0.00">
                  <c:v>4</c:v>
                </c:pt>
                <c:pt idx="57" formatCode="#,##0.00">
                  <c:v>4</c:v>
                </c:pt>
                <c:pt idx="58" formatCode="#,##0.00">
                  <c:v>4</c:v>
                </c:pt>
                <c:pt idx="59" formatCode="#,##0.00">
                  <c:v>4</c:v>
                </c:pt>
                <c:pt idx="60" formatCode="#,##0.00">
                  <c:v>4</c:v>
                </c:pt>
                <c:pt idx="61" formatCode="#,##0.00">
                  <c:v>4</c:v>
                </c:pt>
                <c:pt idx="62" formatCode="#,##0.00">
                  <c:v>4</c:v>
                </c:pt>
                <c:pt idx="63" formatCode="#,##0.00">
                  <c:v>4</c:v>
                </c:pt>
                <c:pt idx="64" formatCode="#,##0.00">
                  <c:v>4</c:v>
                </c:pt>
                <c:pt idx="65" formatCode="#,##0.00">
                  <c:v>4</c:v>
                </c:pt>
                <c:pt idx="66" formatCode="#,##0.00">
                  <c:v>4</c:v>
                </c:pt>
                <c:pt idx="67" formatCode="#,##0.00">
                  <c:v>4</c:v>
                </c:pt>
                <c:pt idx="68" formatCode="#,##0.00">
                  <c:v>4</c:v>
                </c:pt>
                <c:pt idx="69" formatCode="#,##0.00">
                  <c:v>4</c:v>
                </c:pt>
                <c:pt idx="70" formatCode="#,##0.00">
                  <c:v>4</c:v>
                </c:pt>
                <c:pt idx="71" formatCode="#,##0.00">
                  <c:v>4</c:v>
                </c:pt>
                <c:pt idx="72" formatCode="#,##0.00">
                  <c:v>4</c:v>
                </c:pt>
                <c:pt idx="73" formatCode="#,##0.00">
                  <c:v>4</c:v>
                </c:pt>
                <c:pt idx="74" formatCode="#,##0.00">
                  <c:v>4</c:v>
                </c:pt>
                <c:pt idx="75" formatCode="#,##0.00">
                  <c:v>4</c:v>
                </c:pt>
                <c:pt idx="76" formatCode="#,##0.00">
                  <c:v>4</c:v>
                </c:pt>
                <c:pt idx="77" formatCode="#,##0.00">
                  <c:v>4</c:v>
                </c:pt>
                <c:pt idx="78" formatCode="#,##0.00">
                  <c:v>4</c:v>
                </c:pt>
                <c:pt idx="79" formatCode="#,##0.00">
                  <c:v>4</c:v>
                </c:pt>
                <c:pt idx="80" formatCode="#,##0.00">
                  <c:v>4</c:v>
                </c:pt>
                <c:pt idx="81" formatCode="#,##0.00">
                  <c:v>4</c:v>
                </c:pt>
                <c:pt idx="82" formatCode="#,##0.00">
                  <c:v>4</c:v>
                </c:pt>
                <c:pt idx="83" formatCode="#,##0.00">
                  <c:v>4</c:v>
                </c:pt>
                <c:pt idx="84" formatCode="#,##0.00">
                  <c:v>4</c:v>
                </c:pt>
                <c:pt idx="85" formatCode="#,##0.00">
                  <c:v>4</c:v>
                </c:pt>
                <c:pt idx="86" formatCode="#,##0.00">
                  <c:v>4</c:v>
                </c:pt>
                <c:pt idx="87" formatCode="#,##0.00">
                  <c:v>4</c:v>
                </c:pt>
                <c:pt idx="88" formatCode="#,##0.00">
                  <c:v>4</c:v>
                </c:pt>
                <c:pt idx="89" formatCode="#,##0.00">
                  <c:v>4</c:v>
                </c:pt>
                <c:pt idx="90" formatCode="#,##0.00">
                  <c:v>4</c:v>
                </c:pt>
                <c:pt idx="91" formatCode="#,##0.00">
                  <c:v>4</c:v>
                </c:pt>
                <c:pt idx="92" formatCode="#,##0.00">
                  <c:v>4</c:v>
                </c:pt>
                <c:pt idx="93" formatCode="#,##0.00">
                  <c:v>4</c:v>
                </c:pt>
                <c:pt idx="94" formatCode="#,##0.00">
                  <c:v>4</c:v>
                </c:pt>
                <c:pt idx="95" formatCode="#,##0.00">
                  <c:v>4</c:v>
                </c:pt>
                <c:pt idx="96" formatCode="#,##0.00">
                  <c:v>4</c:v>
                </c:pt>
                <c:pt idx="97" formatCode="#,##0.00">
                  <c:v>4</c:v>
                </c:pt>
                <c:pt idx="98" formatCode="#,##0.00">
                  <c:v>4</c:v>
                </c:pt>
                <c:pt idx="99" formatCode="#,##0.00">
                  <c:v>4</c:v>
                </c:pt>
                <c:pt idx="100" formatCode="#,##0.00">
                  <c:v>4</c:v>
                </c:pt>
                <c:pt idx="101" formatCode="#,##0.00">
                  <c:v>4</c:v>
                </c:pt>
                <c:pt idx="102" formatCode="#,##0.00">
                  <c:v>4</c:v>
                </c:pt>
                <c:pt idx="103" formatCode="#,##0.00">
                  <c:v>4</c:v>
                </c:pt>
                <c:pt idx="104" formatCode="#,##0.00">
                  <c:v>4</c:v>
                </c:pt>
                <c:pt idx="105" formatCode="#,##0.00">
                  <c:v>4</c:v>
                </c:pt>
                <c:pt idx="106" formatCode="#,##0.00">
                  <c:v>4</c:v>
                </c:pt>
                <c:pt idx="107" formatCode="#,##0.00">
                  <c:v>4</c:v>
                </c:pt>
                <c:pt idx="108" formatCode="#,##0.00">
                  <c:v>4</c:v>
                </c:pt>
                <c:pt idx="109" formatCode="#,##0.00">
                  <c:v>4</c:v>
                </c:pt>
                <c:pt idx="110" formatCode="#,##0.00">
                  <c:v>4</c:v>
                </c:pt>
                <c:pt idx="111" formatCode="#,##0.00">
                  <c:v>4</c:v>
                </c:pt>
                <c:pt idx="112" formatCode="#,##0.00">
                  <c:v>4</c:v>
                </c:pt>
                <c:pt idx="113" formatCode="#,##0.00">
                  <c:v>4</c:v>
                </c:pt>
                <c:pt idx="114" formatCode="#,##0.00">
                  <c:v>4</c:v>
                </c:pt>
                <c:pt idx="115" formatCode="#,##0.00">
                  <c:v>4</c:v>
                </c:pt>
                <c:pt idx="116" formatCode="#,##0.00">
                  <c:v>4</c:v>
                </c:pt>
                <c:pt idx="117" formatCode="#,##0.00">
                  <c:v>4</c:v>
                </c:pt>
                <c:pt idx="118" formatCode="#,##0.00">
                  <c:v>4</c:v>
                </c:pt>
                <c:pt idx="119" formatCode="#,##0.00">
                  <c:v>4</c:v>
                </c:pt>
                <c:pt idx="120" formatCode="#,##0.00">
                  <c:v>4</c:v>
                </c:pt>
                <c:pt idx="121" formatCode="#,##0.00">
                  <c:v>4</c:v>
                </c:pt>
                <c:pt idx="122" formatCode="#,##0.00">
                  <c:v>4</c:v>
                </c:pt>
                <c:pt idx="123" formatCode="#,##0.00">
                  <c:v>4</c:v>
                </c:pt>
                <c:pt idx="124" formatCode="#,##0.00">
                  <c:v>4</c:v>
                </c:pt>
                <c:pt idx="125" formatCode="#,##0.00">
                  <c:v>4</c:v>
                </c:pt>
                <c:pt idx="126" formatCode="#,##0.00">
                  <c:v>4</c:v>
                </c:pt>
                <c:pt idx="127" formatCode="#,##0.00">
                  <c:v>4</c:v>
                </c:pt>
                <c:pt idx="128" formatCode="#,##0.00">
                  <c:v>4</c:v>
                </c:pt>
                <c:pt idx="129" formatCode="#,##0.00">
                  <c:v>4</c:v>
                </c:pt>
                <c:pt idx="130" formatCode="#,##0.00">
                  <c:v>4</c:v>
                </c:pt>
                <c:pt idx="131" formatCode="#,##0.00">
                  <c:v>4</c:v>
                </c:pt>
                <c:pt idx="132" formatCode="#,##0.00">
                  <c:v>4</c:v>
                </c:pt>
                <c:pt idx="133" formatCode="#,##0.00">
                  <c:v>4</c:v>
                </c:pt>
                <c:pt idx="134" formatCode="#,##0.00">
                  <c:v>4</c:v>
                </c:pt>
                <c:pt idx="135" formatCode="#,##0.00">
                  <c:v>4</c:v>
                </c:pt>
                <c:pt idx="136" formatCode="#,##0.00">
                  <c:v>4</c:v>
                </c:pt>
                <c:pt idx="137" formatCode="#,##0.00">
                  <c:v>4</c:v>
                </c:pt>
                <c:pt idx="138" formatCode="#,##0.00">
                  <c:v>4</c:v>
                </c:pt>
                <c:pt idx="139" formatCode="#,##0.00">
                  <c:v>4</c:v>
                </c:pt>
                <c:pt idx="140" formatCode="#,##0.00">
                  <c:v>4</c:v>
                </c:pt>
                <c:pt idx="141" formatCode="#,##0.00">
                  <c:v>4</c:v>
                </c:pt>
                <c:pt idx="142" formatCode="#,##0.00">
                  <c:v>4</c:v>
                </c:pt>
                <c:pt idx="143" formatCode="#,##0.00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8A5-4A47-AC7B-DE3979138668}"/>
            </c:ext>
          </c:extLst>
        </c:ser>
        <c:ser>
          <c:idx val="3"/>
          <c:order val="3"/>
          <c:tx>
            <c:strRef>
              <c:f>'Инфляция и ключевая ставка Банк'!$E$1</c:f>
              <c:strCache>
                <c:ptCount val="1"/>
                <c:pt idx="0">
                  <c:v>Реальная ставка, % годовых</c:v>
                </c:pt>
              </c:strCache>
            </c:strRef>
          </c:tx>
          <c:spPr>
            <a:ln w="50800" cap="rnd">
              <a:solidFill>
                <a:schemeClr val="tx1">
                  <a:lumMod val="85000"/>
                  <a:lumOff val="15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'Инфляция и ключевая ставка Банк'!$A$2:$A$145</c:f>
              <c:strCache>
                <c:ptCount val="144"/>
                <c:pt idx="0">
                  <c:v>09.2013</c:v>
                </c:pt>
                <c:pt idx="1">
                  <c:v>10.2013</c:v>
                </c:pt>
                <c:pt idx="2">
                  <c:v>11.2013</c:v>
                </c:pt>
                <c:pt idx="3">
                  <c:v>12.2013</c:v>
                </c:pt>
                <c:pt idx="4">
                  <c:v>01.2014</c:v>
                </c:pt>
                <c:pt idx="5">
                  <c:v>02.2014</c:v>
                </c:pt>
                <c:pt idx="6">
                  <c:v>03.2014</c:v>
                </c:pt>
                <c:pt idx="7">
                  <c:v>04.2014</c:v>
                </c:pt>
                <c:pt idx="8">
                  <c:v>05.2014</c:v>
                </c:pt>
                <c:pt idx="9">
                  <c:v>06.2014</c:v>
                </c:pt>
                <c:pt idx="10">
                  <c:v>07.2014</c:v>
                </c:pt>
                <c:pt idx="11">
                  <c:v>08.2014</c:v>
                </c:pt>
                <c:pt idx="12">
                  <c:v>09.2014</c:v>
                </c:pt>
                <c:pt idx="13">
                  <c:v>10.2014</c:v>
                </c:pt>
                <c:pt idx="14">
                  <c:v>11.2014</c:v>
                </c:pt>
                <c:pt idx="15">
                  <c:v>12.2014</c:v>
                </c:pt>
                <c:pt idx="16">
                  <c:v>01.2015</c:v>
                </c:pt>
                <c:pt idx="17">
                  <c:v>02.2015</c:v>
                </c:pt>
                <c:pt idx="18">
                  <c:v>03.2015</c:v>
                </c:pt>
                <c:pt idx="19">
                  <c:v>04.2015</c:v>
                </c:pt>
                <c:pt idx="20">
                  <c:v>05.2015</c:v>
                </c:pt>
                <c:pt idx="21">
                  <c:v>06.2015</c:v>
                </c:pt>
                <c:pt idx="22">
                  <c:v>07.2015</c:v>
                </c:pt>
                <c:pt idx="23">
                  <c:v>08.2015</c:v>
                </c:pt>
                <c:pt idx="24">
                  <c:v>09.2015</c:v>
                </c:pt>
                <c:pt idx="25">
                  <c:v>10.2015</c:v>
                </c:pt>
                <c:pt idx="26">
                  <c:v>11.2015</c:v>
                </c:pt>
                <c:pt idx="27">
                  <c:v>12.2015</c:v>
                </c:pt>
                <c:pt idx="28">
                  <c:v>01.2016</c:v>
                </c:pt>
                <c:pt idx="29">
                  <c:v>02.2016</c:v>
                </c:pt>
                <c:pt idx="30">
                  <c:v>03.2016</c:v>
                </c:pt>
                <c:pt idx="31">
                  <c:v>04.2016</c:v>
                </c:pt>
                <c:pt idx="32">
                  <c:v>05.2016</c:v>
                </c:pt>
                <c:pt idx="33">
                  <c:v>06.2016</c:v>
                </c:pt>
                <c:pt idx="34">
                  <c:v>07.2016</c:v>
                </c:pt>
                <c:pt idx="35">
                  <c:v>08.2016</c:v>
                </c:pt>
                <c:pt idx="36">
                  <c:v>09.2016</c:v>
                </c:pt>
                <c:pt idx="37">
                  <c:v>10.2016</c:v>
                </c:pt>
                <c:pt idx="38">
                  <c:v>11.2016</c:v>
                </c:pt>
                <c:pt idx="39">
                  <c:v>12.2016</c:v>
                </c:pt>
                <c:pt idx="40">
                  <c:v>01.2017</c:v>
                </c:pt>
                <c:pt idx="41">
                  <c:v>02.2017</c:v>
                </c:pt>
                <c:pt idx="42">
                  <c:v>03.2017</c:v>
                </c:pt>
                <c:pt idx="43">
                  <c:v>04.2017</c:v>
                </c:pt>
                <c:pt idx="44">
                  <c:v>05.2017</c:v>
                </c:pt>
                <c:pt idx="45">
                  <c:v>06.2017</c:v>
                </c:pt>
                <c:pt idx="46">
                  <c:v>07.2017</c:v>
                </c:pt>
                <c:pt idx="47">
                  <c:v>08.2017</c:v>
                </c:pt>
                <c:pt idx="48">
                  <c:v>09.2017</c:v>
                </c:pt>
                <c:pt idx="49">
                  <c:v>10.2017</c:v>
                </c:pt>
                <c:pt idx="50">
                  <c:v>11.2017</c:v>
                </c:pt>
                <c:pt idx="51">
                  <c:v>12.2017</c:v>
                </c:pt>
                <c:pt idx="52">
                  <c:v>01.2018</c:v>
                </c:pt>
                <c:pt idx="53">
                  <c:v>02.2018</c:v>
                </c:pt>
                <c:pt idx="54">
                  <c:v>03.2018</c:v>
                </c:pt>
                <c:pt idx="55">
                  <c:v>04.2018</c:v>
                </c:pt>
                <c:pt idx="56">
                  <c:v>05.2018</c:v>
                </c:pt>
                <c:pt idx="57">
                  <c:v>06.2018</c:v>
                </c:pt>
                <c:pt idx="58">
                  <c:v>07.2018</c:v>
                </c:pt>
                <c:pt idx="59">
                  <c:v>08.2018</c:v>
                </c:pt>
                <c:pt idx="60">
                  <c:v>09.2018</c:v>
                </c:pt>
                <c:pt idx="61">
                  <c:v>10.2018</c:v>
                </c:pt>
                <c:pt idx="62">
                  <c:v>11.2018</c:v>
                </c:pt>
                <c:pt idx="63">
                  <c:v>12.2018</c:v>
                </c:pt>
                <c:pt idx="64">
                  <c:v>01.2019</c:v>
                </c:pt>
                <c:pt idx="65">
                  <c:v>02.2019</c:v>
                </c:pt>
                <c:pt idx="66">
                  <c:v>03.2019</c:v>
                </c:pt>
                <c:pt idx="67">
                  <c:v>04.2019</c:v>
                </c:pt>
                <c:pt idx="68">
                  <c:v>05.2019</c:v>
                </c:pt>
                <c:pt idx="69">
                  <c:v>06.2019</c:v>
                </c:pt>
                <c:pt idx="70">
                  <c:v>07.2019</c:v>
                </c:pt>
                <c:pt idx="71">
                  <c:v>08.2019</c:v>
                </c:pt>
                <c:pt idx="72">
                  <c:v>09.2019</c:v>
                </c:pt>
                <c:pt idx="73">
                  <c:v>10.2019</c:v>
                </c:pt>
                <c:pt idx="74">
                  <c:v>11.2019</c:v>
                </c:pt>
                <c:pt idx="75">
                  <c:v>12.2019</c:v>
                </c:pt>
                <c:pt idx="76">
                  <c:v>01.2020</c:v>
                </c:pt>
                <c:pt idx="77">
                  <c:v>02.2020</c:v>
                </c:pt>
                <c:pt idx="78">
                  <c:v>03.2020</c:v>
                </c:pt>
                <c:pt idx="79">
                  <c:v>04.2020</c:v>
                </c:pt>
                <c:pt idx="80">
                  <c:v>05.2020</c:v>
                </c:pt>
                <c:pt idx="81">
                  <c:v>06.2020</c:v>
                </c:pt>
                <c:pt idx="82">
                  <c:v>07.2020</c:v>
                </c:pt>
                <c:pt idx="83">
                  <c:v>08.2020</c:v>
                </c:pt>
                <c:pt idx="84">
                  <c:v>09.2020</c:v>
                </c:pt>
                <c:pt idx="85">
                  <c:v>10.2020</c:v>
                </c:pt>
                <c:pt idx="86">
                  <c:v>11.2020</c:v>
                </c:pt>
                <c:pt idx="87">
                  <c:v>12.2020</c:v>
                </c:pt>
                <c:pt idx="88">
                  <c:v>01.2021</c:v>
                </c:pt>
                <c:pt idx="89">
                  <c:v>02.2021</c:v>
                </c:pt>
                <c:pt idx="90">
                  <c:v>03.2021</c:v>
                </c:pt>
                <c:pt idx="91">
                  <c:v>04.2021</c:v>
                </c:pt>
                <c:pt idx="92">
                  <c:v>05.2021</c:v>
                </c:pt>
                <c:pt idx="93">
                  <c:v>06.2021</c:v>
                </c:pt>
                <c:pt idx="94">
                  <c:v>07.2021</c:v>
                </c:pt>
                <c:pt idx="95">
                  <c:v>08.2021</c:v>
                </c:pt>
                <c:pt idx="96">
                  <c:v>09.2021</c:v>
                </c:pt>
                <c:pt idx="97">
                  <c:v>10.2021</c:v>
                </c:pt>
                <c:pt idx="98">
                  <c:v>11.2021</c:v>
                </c:pt>
                <c:pt idx="99">
                  <c:v>12.2021</c:v>
                </c:pt>
                <c:pt idx="100">
                  <c:v>01.2022</c:v>
                </c:pt>
                <c:pt idx="101">
                  <c:v>02.2022</c:v>
                </c:pt>
                <c:pt idx="102">
                  <c:v>03.2022</c:v>
                </c:pt>
                <c:pt idx="103">
                  <c:v>04.2022</c:v>
                </c:pt>
                <c:pt idx="104">
                  <c:v>05.2022</c:v>
                </c:pt>
                <c:pt idx="105">
                  <c:v>06.2022</c:v>
                </c:pt>
                <c:pt idx="106">
                  <c:v>07.2022</c:v>
                </c:pt>
                <c:pt idx="107">
                  <c:v>08.2022</c:v>
                </c:pt>
                <c:pt idx="108">
                  <c:v>09.2022</c:v>
                </c:pt>
                <c:pt idx="109">
                  <c:v>10.2022</c:v>
                </c:pt>
                <c:pt idx="110">
                  <c:v>11.2022</c:v>
                </c:pt>
                <c:pt idx="111">
                  <c:v>12.2022</c:v>
                </c:pt>
                <c:pt idx="112">
                  <c:v>01.2023</c:v>
                </c:pt>
                <c:pt idx="113">
                  <c:v>02.2023</c:v>
                </c:pt>
                <c:pt idx="114">
                  <c:v>03.2023</c:v>
                </c:pt>
                <c:pt idx="115">
                  <c:v>04.2023</c:v>
                </c:pt>
                <c:pt idx="116">
                  <c:v>05.2023</c:v>
                </c:pt>
                <c:pt idx="117">
                  <c:v>06.2023</c:v>
                </c:pt>
                <c:pt idx="118">
                  <c:v>07.2023</c:v>
                </c:pt>
                <c:pt idx="119">
                  <c:v>08.2023</c:v>
                </c:pt>
                <c:pt idx="120">
                  <c:v>09.2023</c:v>
                </c:pt>
                <c:pt idx="121">
                  <c:v>10.2023</c:v>
                </c:pt>
                <c:pt idx="122">
                  <c:v>11.2023</c:v>
                </c:pt>
                <c:pt idx="123">
                  <c:v>12.2023</c:v>
                </c:pt>
                <c:pt idx="124">
                  <c:v>01.2024</c:v>
                </c:pt>
                <c:pt idx="125">
                  <c:v>02.2024</c:v>
                </c:pt>
                <c:pt idx="126">
                  <c:v>03.2024</c:v>
                </c:pt>
                <c:pt idx="127">
                  <c:v>04.2024</c:v>
                </c:pt>
                <c:pt idx="128">
                  <c:v>05.2024</c:v>
                </c:pt>
                <c:pt idx="129">
                  <c:v>06.2024</c:v>
                </c:pt>
                <c:pt idx="130">
                  <c:v>07.2024</c:v>
                </c:pt>
                <c:pt idx="131">
                  <c:v>08.2024</c:v>
                </c:pt>
                <c:pt idx="132">
                  <c:v>09.2024</c:v>
                </c:pt>
                <c:pt idx="133">
                  <c:v>10.2024</c:v>
                </c:pt>
                <c:pt idx="134">
                  <c:v>11.2024</c:v>
                </c:pt>
                <c:pt idx="135">
                  <c:v>12.2024</c:v>
                </c:pt>
                <c:pt idx="136">
                  <c:v>01.2025</c:v>
                </c:pt>
                <c:pt idx="137">
                  <c:v>02.2025</c:v>
                </c:pt>
                <c:pt idx="138">
                  <c:v>03.2025</c:v>
                </c:pt>
                <c:pt idx="139">
                  <c:v>04.2025</c:v>
                </c:pt>
                <c:pt idx="140">
                  <c:v>05.2025</c:v>
                </c:pt>
                <c:pt idx="141">
                  <c:v>06.2025</c:v>
                </c:pt>
                <c:pt idx="142">
                  <c:v>07.2025</c:v>
                </c:pt>
                <c:pt idx="143">
                  <c:v>08.2025</c:v>
                </c:pt>
              </c:strCache>
            </c:strRef>
          </c:cat>
          <c:val>
            <c:numRef>
              <c:f>'Инфляция и ключевая ставка Банк'!$E$2:$E$145</c:f>
              <c:numCache>
                <c:formatCode>#,##0.00</c:formatCode>
                <c:ptCount val="144"/>
                <c:pt idx="0">
                  <c:v>-0.63999999999999968</c:v>
                </c:pt>
                <c:pt idx="1">
                  <c:v>-0.76999999999999957</c:v>
                </c:pt>
                <c:pt idx="2">
                  <c:v>-1</c:v>
                </c:pt>
                <c:pt idx="3">
                  <c:v>-0.96999999999999975</c:v>
                </c:pt>
                <c:pt idx="4">
                  <c:v>-0.57000000000000028</c:v>
                </c:pt>
                <c:pt idx="5">
                  <c:v>-0.71</c:v>
                </c:pt>
                <c:pt idx="6">
                  <c:v>8.0000000000000071E-2</c:v>
                </c:pt>
                <c:pt idx="7">
                  <c:v>0.16999999999999993</c:v>
                </c:pt>
                <c:pt idx="8">
                  <c:v>-8.9999999999999858E-2</c:v>
                </c:pt>
                <c:pt idx="9">
                  <c:v>-0.30999999999999961</c:v>
                </c:pt>
                <c:pt idx="10">
                  <c:v>0.54999999999999982</c:v>
                </c:pt>
                <c:pt idx="11">
                  <c:v>0.45000000000000018</c:v>
                </c:pt>
                <c:pt idx="12">
                  <c:v>-2.9999999999999361E-2</c:v>
                </c:pt>
                <c:pt idx="13">
                  <c:v>-0.28999999999999915</c:v>
                </c:pt>
                <c:pt idx="14">
                  <c:v>0.4399999999999995</c:v>
                </c:pt>
                <c:pt idx="15">
                  <c:v>5.65</c:v>
                </c:pt>
                <c:pt idx="16">
                  <c:v>2.0399999999999991</c:v>
                </c:pt>
                <c:pt idx="17">
                  <c:v>-1.6999999999999993</c:v>
                </c:pt>
                <c:pt idx="18">
                  <c:v>-2.8999999999999986</c:v>
                </c:pt>
                <c:pt idx="19">
                  <c:v>-2.3999999999999986</c:v>
                </c:pt>
                <c:pt idx="20">
                  <c:v>-3.3000000000000007</c:v>
                </c:pt>
                <c:pt idx="21">
                  <c:v>-3.8000000000000007</c:v>
                </c:pt>
                <c:pt idx="22">
                  <c:v>-4.0999999999999996</c:v>
                </c:pt>
                <c:pt idx="23">
                  <c:v>-4.8000000000000007</c:v>
                </c:pt>
                <c:pt idx="24">
                  <c:v>-4.6999999999999993</c:v>
                </c:pt>
                <c:pt idx="25">
                  <c:v>-4.5999999999999996</c:v>
                </c:pt>
                <c:pt idx="26">
                  <c:v>-4</c:v>
                </c:pt>
                <c:pt idx="27">
                  <c:v>-1.9000000000000004</c:v>
                </c:pt>
                <c:pt idx="28">
                  <c:v>1.1999999999999993</c:v>
                </c:pt>
                <c:pt idx="29">
                  <c:v>2.9000000000000004</c:v>
                </c:pt>
                <c:pt idx="30">
                  <c:v>3.7</c:v>
                </c:pt>
                <c:pt idx="31">
                  <c:v>3.7</c:v>
                </c:pt>
                <c:pt idx="32">
                  <c:v>3.7</c:v>
                </c:pt>
                <c:pt idx="33">
                  <c:v>3</c:v>
                </c:pt>
                <c:pt idx="34">
                  <c:v>3.3</c:v>
                </c:pt>
                <c:pt idx="35">
                  <c:v>3.5999999999999996</c:v>
                </c:pt>
                <c:pt idx="36">
                  <c:v>3.5999999999999996</c:v>
                </c:pt>
                <c:pt idx="37">
                  <c:v>3.9000000000000004</c:v>
                </c:pt>
                <c:pt idx="38">
                  <c:v>4.2</c:v>
                </c:pt>
                <c:pt idx="39">
                  <c:v>4.5999999999999996</c:v>
                </c:pt>
                <c:pt idx="40">
                  <c:v>5</c:v>
                </c:pt>
                <c:pt idx="41">
                  <c:v>5.4</c:v>
                </c:pt>
                <c:pt idx="42">
                  <c:v>5.45</c:v>
                </c:pt>
                <c:pt idx="43">
                  <c:v>5.65</c:v>
                </c:pt>
                <c:pt idx="44">
                  <c:v>5.15</c:v>
                </c:pt>
                <c:pt idx="45">
                  <c:v>4.5999999999999996</c:v>
                </c:pt>
                <c:pt idx="46">
                  <c:v>5.0999999999999996</c:v>
                </c:pt>
                <c:pt idx="47">
                  <c:v>5.7</c:v>
                </c:pt>
                <c:pt idx="48">
                  <c:v>5.5</c:v>
                </c:pt>
                <c:pt idx="49">
                  <c:v>5.55</c:v>
                </c:pt>
                <c:pt idx="50">
                  <c:v>5.75</c:v>
                </c:pt>
                <c:pt idx="51">
                  <c:v>5.25</c:v>
                </c:pt>
                <c:pt idx="52">
                  <c:v>5.55</c:v>
                </c:pt>
                <c:pt idx="53">
                  <c:v>5.3</c:v>
                </c:pt>
                <c:pt idx="54">
                  <c:v>4.8499999999999996</c:v>
                </c:pt>
                <c:pt idx="55">
                  <c:v>4.8499999999999996</c:v>
                </c:pt>
                <c:pt idx="56">
                  <c:v>4.8499999999999996</c:v>
                </c:pt>
                <c:pt idx="57">
                  <c:v>4.95</c:v>
                </c:pt>
                <c:pt idx="58">
                  <c:v>4.75</c:v>
                </c:pt>
                <c:pt idx="59">
                  <c:v>4.1500000000000004</c:v>
                </c:pt>
                <c:pt idx="60">
                  <c:v>4.0999999999999996</c:v>
                </c:pt>
                <c:pt idx="61">
                  <c:v>4</c:v>
                </c:pt>
                <c:pt idx="62">
                  <c:v>3.7</c:v>
                </c:pt>
                <c:pt idx="63">
                  <c:v>3.45</c:v>
                </c:pt>
                <c:pt idx="64">
                  <c:v>2.75</c:v>
                </c:pt>
                <c:pt idx="65">
                  <c:v>2.5499999999999998</c:v>
                </c:pt>
                <c:pt idx="66">
                  <c:v>2.4500000000000002</c:v>
                </c:pt>
                <c:pt idx="67">
                  <c:v>2.5499999999999998</c:v>
                </c:pt>
                <c:pt idx="68">
                  <c:v>2.6500000000000004</c:v>
                </c:pt>
                <c:pt idx="69">
                  <c:v>2.8</c:v>
                </c:pt>
                <c:pt idx="70">
                  <c:v>2.6500000000000004</c:v>
                </c:pt>
                <c:pt idx="71">
                  <c:v>2.95</c:v>
                </c:pt>
                <c:pt idx="72">
                  <c:v>3</c:v>
                </c:pt>
                <c:pt idx="73">
                  <c:v>2.7</c:v>
                </c:pt>
                <c:pt idx="74">
                  <c:v>3</c:v>
                </c:pt>
                <c:pt idx="75">
                  <c:v>3.25</c:v>
                </c:pt>
                <c:pt idx="76">
                  <c:v>3.85</c:v>
                </c:pt>
                <c:pt idx="77">
                  <c:v>3.7</c:v>
                </c:pt>
                <c:pt idx="78">
                  <c:v>3.5</c:v>
                </c:pt>
                <c:pt idx="79">
                  <c:v>2.4</c:v>
                </c:pt>
                <c:pt idx="80">
                  <c:v>2.5</c:v>
                </c:pt>
                <c:pt idx="81">
                  <c:v>1.2999999999999998</c:v>
                </c:pt>
                <c:pt idx="82">
                  <c:v>0.85000000000000009</c:v>
                </c:pt>
                <c:pt idx="83">
                  <c:v>0.64999999999999991</c:v>
                </c:pt>
                <c:pt idx="84">
                  <c:v>0.54999999999999982</c:v>
                </c:pt>
                <c:pt idx="85">
                  <c:v>0.25</c:v>
                </c:pt>
                <c:pt idx="86">
                  <c:v>-0.15000000000000036</c:v>
                </c:pt>
                <c:pt idx="87">
                  <c:v>-0.65000000000000036</c:v>
                </c:pt>
                <c:pt idx="88">
                  <c:v>-0.95000000000000018</c:v>
                </c:pt>
                <c:pt idx="89">
                  <c:v>-1.4500000000000002</c:v>
                </c:pt>
                <c:pt idx="90">
                  <c:v>-1.2999999999999998</c:v>
                </c:pt>
                <c:pt idx="91">
                  <c:v>-0.5</c:v>
                </c:pt>
                <c:pt idx="92">
                  <c:v>-1</c:v>
                </c:pt>
                <c:pt idx="93">
                  <c:v>-1</c:v>
                </c:pt>
                <c:pt idx="94">
                  <c:v>0</c:v>
                </c:pt>
                <c:pt idx="95">
                  <c:v>-0.17999999999999972</c:v>
                </c:pt>
                <c:pt idx="96">
                  <c:v>-0.65000000000000036</c:v>
                </c:pt>
                <c:pt idx="97">
                  <c:v>-0.63000000000000078</c:v>
                </c:pt>
                <c:pt idx="98">
                  <c:v>-0.90000000000000036</c:v>
                </c:pt>
                <c:pt idx="99">
                  <c:v>0.10999999999999943</c:v>
                </c:pt>
                <c:pt idx="100">
                  <c:v>-0.23000000000000043</c:v>
                </c:pt>
                <c:pt idx="101">
                  <c:v>10.85</c:v>
                </c:pt>
                <c:pt idx="102">
                  <c:v>3.3099999999999987</c:v>
                </c:pt>
                <c:pt idx="103">
                  <c:v>-0.82999999999999829</c:v>
                </c:pt>
                <c:pt idx="104">
                  <c:v>-6.1000000000000014</c:v>
                </c:pt>
                <c:pt idx="105">
                  <c:v>-6.4</c:v>
                </c:pt>
                <c:pt idx="106">
                  <c:v>-7.1</c:v>
                </c:pt>
                <c:pt idx="107">
                  <c:v>-6.3000000000000007</c:v>
                </c:pt>
                <c:pt idx="108">
                  <c:v>-6.18</c:v>
                </c:pt>
                <c:pt idx="109">
                  <c:v>-5.1300000000000008</c:v>
                </c:pt>
                <c:pt idx="110">
                  <c:v>-4.4800000000000004</c:v>
                </c:pt>
                <c:pt idx="111">
                  <c:v>-4.4399999999999995</c:v>
                </c:pt>
                <c:pt idx="112">
                  <c:v>-4.2699999999999996</c:v>
                </c:pt>
                <c:pt idx="113">
                  <c:v>-3.49</c:v>
                </c:pt>
                <c:pt idx="114">
                  <c:v>3.99</c:v>
                </c:pt>
                <c:pt idx="115">
                  <c:v>5.1899999999999995</c:v>
                </c:pt>
                <c:pt idx="116">
                  <c:v>4.99</c:v>
                </c:pt>
                <c:pt idx="117">
                  <c:v>4.25</c:v>
                </c:pt>
                <c:pt idx="118">
                  <c:v>4.2</c:v>
                </c:pt>
                <c:pt idx="119">
                  <c:v>6.85</c:v>
                </c:pt>
                <c:pt idx="120">
                  <c:v>7</c:v>
                </c:pt>
                <c:pt idx="121">
                  <c:v>8.3099999999999987</c:v>
                </c:pt>
                <c:pt idx="122">
                  <c:v>7.52</c:v>
                </c:pt>
                <c:pt idx="123">
                  <c:v>8.58</c:v>
                </c:pt>
                <c:pt idx="124">
                  <c:v>8.5599999999999987</c:v>
                </c:pt>
                <c:pt idx="125">
                  <c:v>8.3099999999999987</c:v>
                </c:pt>
                <c:pt idx="126">
                  <c:v>8.2800000000000011</c:v>
                </c:pt>
                <c:pt idx="127">
                  <c:v>8.16</c:v>
                </c:pt>
                <c:pt idx="128">
                  <c:v>7.6999999999999993</c:v>
                </c:pt>
                <c:pt idx="129">
                  <c:v>7.41</c:v>
                </c:pt>
                <c:pt idx="130">
                  <c:v>8.8699999999999992</c:v>
                </c:pt>
                <c:pt idx="131">
                  <c:v>8.9499999999999993</c:v>
                </c:pt>
                <c:pt idx="132">
                  <c:v>10.37</c:v>
                </c:pt>
                <c:pt idx="133">
                  <c:v>12.46</c:v>
                </c:pt>
                <c:pt idx="134">
                  <c:v>12.12</c:v>
                </c:pt>
                <c:pt idx="135">
                  <c:v>11.48</c:v>
                </c:pt>
                <c:pt idx="136">
                  <c:v>11.08</c:v>
                </c:pt>
                <c:pt idx="137">
                  <c:v>11.01</c:v>
                </c:pt>
                <c:pt idx="138">
                  <c:v>10.66</c:v>
                </c:pt>
                <c:pt idx="139">
                  <c:v>10.77</c:v>
                </c:pt>
                <c:pt idx="140">
                  <c:v>11.12</c:v>
                </c:pt>
                <c:pt idx="141">
                  <c:v>10.6</c:v>
                </c:pt>
                <c:pt idx="142">
                  <c:v>9.2100000000000009</c:v>
                </c:pt>
                <c:pt idx="143">
                  <c:v>9.6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B8A5-4A47-AC7B-DE39791386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88061039"/>
        <c:axId val="1690389055"/>
      </c:lineChart>
      <c:lineChart>
        <c:grouping val="standard"/>
        <c:varyColors val="0"/>
        <c:ser>
          <c:idx val="4"/>
          <c:order val="4"/>
          <c:tx>
            <c:strRef>
              <c:f>'Инфляция и ключевая ставка Банк'!$F$1</c:f>
              <c:strCache>
                <c:ptCount val="1"/>
                <c:pt idx="0">
                  <c:v>Курс, руб./$ - правая шкала</c:v>
                </c:pt>
              </c:strCache>
            </c:strRef>
          </c:tx>
          <c:spPr>
            <a:ln w="53975" cap="rnd">
              <a:solidFill>
                <a:schemeClr val="accent4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'Инфляция и ключевая ставка Банк'!$A$2:$A$145</c:f>
              <c:strCache>
                <c:ptCount val="144"/>
                <c:pt idx="0">
                  <c:v>09.2013</c:v>
                </c:pt>
                <c:pt idx="1">
                  <c:v>10.2013</c:v>
                </c:pt>
                <c:pt idx="2">
                  <c:v>11.2013</c:v>
                </c:pt>
                <c:pt idx="3">
                  <c:v>12.2013</c:v>
                </c:pt>
                <c:pt idx="4">
                  <c:v>01.2014</c:v>
                </c:pt>
                <c:pt idx="5">
                  <c:v>02.2014</c:v>
                </c:pt>
                <c:pt idx="6">
                  <c:v>03.2014</c:v>
                </c:pt>
                <c:pt idx="7">
                  <c:v>04.2014</c:v>
                </c:pt>
                <c:pt idx="8">
                  <c:v>05.2014</c:v>
                </c:pt>
                <c:pt idx="9">
                  <c:v>06.2014</c:v>
                </c:pt>
                <c:pt idx="10">
                  <c:v>07.2014</c:v>
                </c:pt>
                <c:pt idx="11">
                  <c:v>08.2014</c:v>
                </c:pt>
                <c:pt idx="12">
                  <c:v>09.2014</c:v>
                </c:pt>
                <c:pt idx="13">
                  <c:v>10.2014</c:v>
                </c:pt>
                <c:pt idx="14">
                  <c:v>11.2014</c:v>
                </c:pt>
                <c:pt idx="15">
                  <c:v>12.2014</c:v>
                </c:pt>
                <c:pt idx="16">
                  <c:v>01.2015</c:v>
                </c:pt>
                <c:pt idx="17">
                  <c:v>02.2015</c:v>
                </c:pt>
                <c:pt idx="18">
                  <c:v>03.2015</c:v>
                </c:pt>
                <c:pt idx="19">
                  <c:v>04.2015</c:v>
                </c:pt>
                <c:pt idx="20">
                  <c:v>05.2015</c:v>
                </c:pt>
                <c:pt idx="21">
                  <c:v>06.2015</c:v>
                </c:pt>
                <c:pt idx="22">
                  <c:v>07.2015</c:v>
                </c:pt>
                <c:pt idx="23">
                  <c:v>08.2015</c:v>
                </c:pt>
                <c:pt idx="24">
                  <c:v>09.2015</c:v>
                </c:pt>
                <c:pt idx="25">
                  <c:v>10.2015</c:v>
                </c:pt>
                <c:pt idx="26">
                  <c:v>11.2015</c:v>
                </c:pt>
                <c:pt idx="27">
                  <c:v>12.2015</c:v>
                </c:pt>
                <c:pt idx="28">
                  <c:v>01.2016</c:v>
                </c:pt>
                <c:pt idx="29">
                  <c:v>02.2016</c:v>
                </c:pt>
                <c:pt idx="30">
                  <c:v>03.2016</c:v>
                </c:pt>
                <c:pt idx="31">
                  <c:v>04.2016</c:v>
                </c:pt>
                <c:pt idx="32">
                  <c:v>05.2016</c:v>
                </c:pt>
                <c:pt idx="33">
                  <c:v>06.2016</c:v>
                </c:pt>
                <c:pt idx="34">
                  <c:v>07.2016</c:v>
                </c:pt>
                <c:pt idx="35">
                  <c:v>08.2016</c:v>
                </c:pt>
                <c:pt idx="36">
                  <c:v>09.2016</c:v>
                </c:pt>
                <c:pt idx="37">
                  <c:v>10.2016</c:v>
                </c:pt>
                <c:pt idx="38">
                  <c:v>11.2016</c:v>
                </c:pt>
                <c:pt idx="39">
                  <c:v>12.2016</c:v>
                </c:pt>
                <c:pt idx="40">
                  <c:v>01.2017</c:v>
                </c:pt>
                <c:pt idx="41">
                  <c:v>02.2017</c:v>
                </c:pt>
                <c:pt idx="42">
                  <c:v>03.2017</c:v>
                </c:pt>
                <c:pt idx="43">
                  <c:v>04.2017</c:v>
                </c:pt>
                <c:pt idx="44">
                  <c:v>05.2017</c:v>
                </c:pt>
                <c:pt idx="45">
                  <c:v>06.2017</c:v>
                </c:pt>
                <c:pt idx="46">
                  <c:v>07.2017</c:v>
                </c:pt>
                <c:pt idx="47">
                  <c:v>08.2017</c:v>
                </c:pt>
                <c:pt idx="48">
                  <c:v>09.2017</c:v>
                </c:pt>
                <c:pt idx="49">
                  <c:v>10.2017</c:v>
                </c:pt>
                <c:pt idx="50">
                  <c:v>11.2017</c:v>
                </c:pt>
                <c:pt idx="51">
                  <c:v>12.2017</c:v>
                </c:pt>
                <c:pt idx="52">
                  <c:v>01.2018</c:v>
                </c:pt>
                <c:pt idx="53">
                  <c:v>02.2018</c:v>
                </c:pt>
                <c:pt idx="54">
                  <c:v>03.2018</c:v>
                </c:pt>
                <c:pt idx="55">
                  <c:v>04.2018</c:v>
                </c:pt>
                <c:pt idx="56">
                  <c:v>05.2018</c:v>
                </c:pt>
                <c:pt idx="57">
                  <c:v>06.2018</c:v>
                </c:pt>
                <c:pt idx="58">
                  <c:v>07.2018</c:v>
                </c:pt>
                <c:pt idx="59">
                  <c:v>08.2018</c:v>
                </c:pt>
                <c:pt idx="60">
                  <c:v>09.2018</c:v>
                </c:pt>
                <c:pt idx="61">
                  <c:v>10.2018</c:v>
                </c:pt>
                <c:pt idx="62">
                  <c:v>11.2018</c:v>
                </c:pt>
                <c:pt idx="63">
                  <c:v>12.2018</c:v>
                </c:pt>
                <c:pt idx="64">
                  <c:v>01.2019</c:v>
                </c:pt>
                <c:pt idx="65">
                  <c:v>02.2019</c:v>
                </c:pt>
                <c:pt idx="66">
                  <c:v>03.2019</c:v>
                </c:pt>
                <c:pt idx="67">
                  <c:v>04.2019</c:v>
                </c:pt>
                <c:pt idx="68">
                  <c:v>05.2019</c:v>
                </c:pt>
                <c:pt idx="69">
                  <c:v>06.2019</c:v>
                </c:pt>
                <c:pt idx="70">
                  <c:v>07.2019</c:v>
                </c:pt>
                <c:pt idx="71">
                  <c:v>08.2019</c:v>
                </c:pt>
                <c:pt idx="72">
                  <c:v>09.2019</c:v>
                </c:pt>
                <c:pt idx="73">
                  <c:v>10.2019</c:v>
                </c:pt>
                <c:pt idx="74">
                  <c:v>11.2019</c:v>
                </c:pt>
                <c:pt idx="75">
                  <c:v>12.2019</c:v>
                </c:pt>
                <c:pt idx="76">
                  <c:v>01.2020</c:v>
                </c:pt>
                <c:pt idx="77">
                  <c:v>02.2020</c:v>
                </c:pt>
                <c:pt idx="78">
                  <c:v>03.2020</c:v>
                </c:pt>
                <c:pt idx="79">
                  <c:v>04.2020</c:v>
                </c:pt>
                <c:pt idx="80">
                  <c:v>05.2020</c:v>
                </c:pt>
                <c:pt idx="81">
                  <c:v>06.2020</c:v>
                </c:pt>
                <c:pt idx="82">
                  <c:v>07.2020</c:v>
                </c:pt>
                <c:pt idx="83">
                  <c:v>08.2020</c:v>
                </c:pt>
                <c:pt idx="84">
                  <c:v>09.2020</c:v>
                </c:pt>
                <c:pt idx="85">
                  <c:v>10.2020</c:v>
                </c:pt>
                <c:pt idx="86">
                  <c:v>11.2020</c:v>
                </c:pt>
                <c:pt idx="87">
                  <c:v>12.2020</c:v>
                </c:pt>
                <c:pt idx="88">
                  <c:v>01.2021</c:v>
                </c:pt>
                <c:pt idx="89">
                  <c:v>02.2021</c:v>
                </c:pt>
                <c:pt idx="90">
                  <c:v>03.2021</c:v>
                </c:pt>
                <c:pt idx="91">
                  <c:v>04.2021</c:v>
                </c:pt>
                <c:pt idx="92">
                  <c:v>05.2021</c:v>
                </c:pt>
                <c:pt idx="93">
                  <c:v>06.2021</c:v>
                </c:pt>
                <c:pt idx="94">
                  <c:v>07.2021</c:v>
                </c:pt>
                <c:pt idx="95">
                  <c:v>08.2021</c:v>
                </c:pt>
                <c:pt idx="96">
                  <c:v>09.2021</c:v>
                </c:pt>
                <c:pt idx="97">
                  <c:v>10.2021</c:v>
                </c:pt>
                <c:pt idx="98">
                  <c:v>11.2021</c:v>
                </c:pt>
                <c:pt idx="99">
                  <c:v>12.2021</c:v>
                </c:pt>
                <c:pt idx="100">
                  <c:v>01.2022</c:v>
                </c:pt>
                <c:pt idx="101">
                  <c:v>02.2022</c:v>
                </c:pt>
                <c:pt idx="102">
                  <c:v>03.2022</c:v>
                </c:pt>
                <c:pt idx="103">
                  <c:v>04.2022</c:v>
                </c:pt>
                <c:pt idx="104">
                  <c:v>05.2022</c:v>
                </c:pt>
                <c:pt idx="105">
                  <c:v>06.2022</c:v>
                </c:pt>
                <c:pt idx="106">
                  <c:v>07.2022</c:v>
                </c:pt>
                <c:pt idx="107">
                  <c:v>08.2022</c:v>
                </c:pt>
                <c:pt idx="108">
                  <c:v>09.2022</c:v>
                </c:pt>
                <c:pt idx="109">
                  <c:v>10.2022</c:v>
                </c:pt>
                <c:pt idx="110">
                  <c:v>11.2022</c:v>
                </c:pt>
                <c:pt idx="111">
                  <c:v>12.2022</c:v>
                </c:pt>
                <c:pt idx="112">
                  <c:v>01.2023</c:v>
                </c:pt>
                <c:pt idx="113">
                  <c:v>02.2023</c:v>
                </c:pt>
                <c:pt idx="114">
                  <c:v>03.2023</c:v>
                </c:pt>
                <c:pt idx="115">
                  <c:v>04.2023</c:v>
                </c:pt>
                <c:pt idx="116">
                  <c:v>05.2023</c:v>
                </c:pt>
                <c:pt idx="117">
                  <c:v>06.2023</c:v>
                </c:pt>
                <c:pt idx="118">
                  <c:v>07.2023</c:v>
                </c:pt>
                <c:pt idx="119">
                  <c:v>08.2023</c:v>
                </c:pt>
                <c:pt idx="120">
                  <c:v>09.2023</c:v>
                </c:pt>
                <c:pt idx="121">
                  <c:v>10.2023</c:v>
                </c:pt>
                <c:pt idx="122">
                  <c:v>11.2023</c:v>
                </c:pt>
                <c:pt idx="123">
                  <c:v>12.2023</c:v>
                </c:pt>
                <c:pt idx="124">
                  <c:v>01.2024</c:v>
                </c:pt>
                <c:pt idx="125">
                  <c:v>02.2024</c:v>
                </c:pt>
                <c:pt idx="126">
                  <c:v>03.2024</c:v>
                </c:pt>
                <c:pt idx="127">
                  <c:v>04.2024</c:v>
                </c:pt>
                <c:pt idx="128">
                  <c:v>05.2024</c:v>
                </c:pt>
                <c:pt idx="129">
                  <c:v>06.2024</c:v>
                </c:pt>
                <c:pt idx="130">
                  <c:v>07.2024</c:v>
                </c:pt>
                <c:pt idx="131">
                  <c:v>08.2024</c:v>
                </c:pt>
                <c:pt idx="132">
                  <c:v>09.2024</c:v>
                </c:pt>
                <c:pt idx="133">
                  <c:v>10.2024</c:v>
                </c:pt>
                <c:pt idx="134">
                  <c:v>11.2024</c:v>
                </c:pt>
                <c:pt idx="135">
                  <c:v>12.2024</c:v>
                </c:pt>
                <c:pt idx="136">
                  <c:v>01.2025</c:v>
                </c:pt>
                <c:pt idx="137">
                  <c:v>02.2025</c:v>
                </c:pt>
                <c:pt idx="138">
                  <c:v>03.2025</c:v>
                </c:pt>
                <c:pt idx="139">
                  <c:v>04.2025</c:v>
                </c:pt>
                <c:pt idx="140">
                  <c:v>05.2025</c:v>
                </c:pt>
                <c:pt idx="141">
                  <c:v>06.2025</c:v>
                </c:pt>
                <c:pt idx="142">
                  <c:v>07.2025</c:v>
                </c:pt>
                <c:pt idx="143">
                  <c:v>08.2025</c:v>
                </c:pt>
              </c:strCache>
            </c:strRef>
          </c:cat>
          <c:val>
            <c:numRef>
              <c:f>'Инфляция и ключевая ставка Банк'!$F$2:$F$145</c:f>
              <c:numCache>
                <c:formatCode>#,##0.00</c:formatCode>
                <c:ptCount val="144"/>
                <c:pt idx="0">
                  <c:v>32.601669311523402</c:v>
                </c:pt>
                <c:pt idx="1">
                  <c:v>32.099227905273402</c:v>
                </c:pt>
                <c:pt idx="2">
                  <c:v>32.694000244140597</c:v>
                </c:pt>
                <c:pt idx="3">
                  <c:v>32.880702972412102</c:v>
                </c:pt>
                <c:pt idx="4">
                  <c:v>33.46</c:v>
                </c:pt>
                <c:pt idx="5">
                  <c:v>35.22</c:v>
                </c:pt>
                <c:pt idx="6">
                  <c:v>36.21</c:v>
                </c:pt>
                <c:pt idx="7">
                  <c:v>35.659999999999997</c:v>
                </c:pt>
                <c:pt idx="8">
                  <c:v>34.93</c:v>
                </c:pt>
                <c:pt idx="9">
                  <c:v>34.409999999999997</c:v>
                </c:pt>
                <c:pt idx="10">
                  <c:v>34.64</c:v>
                </c:pt>
                <c:pt idx="11">
                  <c:v>36.11</c:v>
                </c:pt>
                <c:pt idx="12">
                  <c:v>37.869999999999997</c:v>
                </c:pt>
                <c:pt idx="13">
                  <c:v>40.76</c:v>
                </c:pt>
                <c:pt idx="14">
                  <c:v>45.86</c:v>
                </c:pt>
                <c:pt idx="15">
                  <c:v>55.41</c:v>
                </c:pt>
                <c:pt idx="16">
                  <c:v>61.7</c:v>
                </c:pt>
                <c:pt idx="17">
                  <c:v>64.63</c:v>
                </c:pt>
                <c:pt idx="18">
                  <c:v>60.23</c:v>
                </c:pt>
                <c:pt idx="19">
                  <c:v>52.87</c:v>
                </c:pt>
                <c:pt idx="20">
                  <c:v>50.58</c:v>
                </c:pt>
                <c:pt idx="21">
                  <c:v>54.5</c:v>
                </c:pt>
                <c:pt idx="22">
                  <c:v>57.07</c:v>
                </c:pt>
                <c:pt idx="23">
                  <c:v>65.150000000000006</c:v>
                </c:pt>
                <c:pt idx="24">
                  <c:v>66.77</c:v>
                </c:pt>
                <c:pt idx="25">
                  <c:v>63.07</c:v>
                </c:pt>
                <c:pt idx="26">
                  <c:v>65.03</c:v>
                </c:pt>
                <c:pt idx="27">
                  <c:v>69.66</c:v>
                </c:pt>
                <c:pt idx="28">
                  <c:v>76.25</c:v>
                </c:pt>
                <c:pt idx="29">
                  <c:v>77.22</c:v>
                </c:pt>
                <c:pt idx="30">
                  <c:v>70.47</c:v>
                </c:pt>
                <c:pt idx="31">
                  <c:v>66.680000000000007</c:v>
                </c:pt>
                <c:pt idx="32">
                  <c:v>65.66</c:v>
                </c:pt>
                <c:pt idx="33">
                  <c:v>65.31</c:v>
                </c:pt>
                <c:pt idx="34">
                  <c:v>64.33</c:v>
                </c:pt>
                <c:pt idx="35">
                  <c:v>64.92</c:v>
                </c:pt>
                <c:pt idx="36">
                  <c:v>64.599999999999994</c:v>
                </c:pt>
                <c:pt idx="37">
                  <c:v>62.68</c:v>
                </c:pt>
                <c:pt idx="38">
                  <c:v>64.36</c:v>
                </c:pt>
                <c:pt idx="39">
                  <c:v>62.18</c:v>
                </c:pt>
                <c:pt idx="40">
                  <c:v>59.96</c:v>
                </c:pt>
                <c:pt idx="41">
                  <c:v>58.39</c:v>
                </c:pt>
                <c:pt idx="42">
                  <c:v>58.1</c:v>
                </c:pt>
                <c:pt idx="43">
                  <c:v>56.43</c:v>
                </c:pt>
                <c:pt idx="44">
                  <c:v>57.17</c:v>
                </c:pt>
                <c:pt idx="45">
                  <c:v>57.82</c:v>
                </c:pt>
                <c:pt idx="46">
                  <c:v>59.67</c:v>
                </c:pt>
                <c:pt idx="47">
                  <c:v>59.65</c:v>
                </c:pt>
                <c:pt idx="48">
                  <c:v>57.69</c:v>
                </c:pt>
                <c:pt idx="49">
                  <c:v>57.73</c:v>
                </c:pt>
                <c:pt idx="50">
                  <c:v>58.92</c:v>
                </c:pt>
                <c:pt idx="51">
                  <c:v>58.59</c:v>
                </c:pt>
                <c:pt idx="52">
                  <c:v>56.78</c:v>
                </c:pt>
                <c:pt idx="53">
                  <c:v>56.81</c:v>
                </c:pt>
                <c:pt idx="54">
                  <c:v>57.03</c:v>
                </c:pt>
                <c:pt idx="55">
                  <c:v>60.43</c:v>
                </c:pt>
                <c:pt idx="56">
                  <c:v>62.21</c:v>
                </c:pt>
                <c:pt idx="57">
                  <c:v>62.71</c:v>
                </c:pt>
                <c:pt idx="58">
                  <c:v>62.88</c:v>
                </c:pt>
                <c:pt idx="59">
                  <c:v>66.09</c:v>
                </c:pt>
                <c:pt idx="60">
                  <c:v>67.650000000000006</c:v>
                </c:pt>
                <c:pt idx="61">
                  <c:v>65.89</c:v>
                </c:pt>
                <c:pt idx="62">
                  <c:v>66.239999999999995</c:v>
                </c:pt>
                <c:pt idx="63">
                  <c:v>67.3</c:v>
                </c:pt>
                <c:pt idx="64">
                  <c:v>67.332800000000006</c:v>
                </c:pt>
                <c:pt idx="65">
                  <c:v>65.859300000000005</c:v>
                </c:pt>
                <c:pt idx="66">
                  <c:v>65.142700000000005</c:v>
                </c:pt>
                <c:pt idx="67">
                  <c:v>64.617000000000004</c:v>
                </c:pt>
                <c:pt idx="68">
                  <c:v>64.815200000000004</c:v>
                </c:pt>
                <c:pt idx="69">
                  <c:v>64.224599999999995</c:v>
                </c:pt>
                <c:pt idx="70">
                  <c:v>63.198300000000003</c:v>
                </c:pt>
                <c:pt idx="71">
                  <c:v>65.527799999999999</c:v>
                </c:pt>
                <c:pt idx="72">
                  <c:v>64.979500000000002</c:v>
                </c:pt>
                <c:pt idx="73">
                  <c:v>64.353899999999996</c:v>
                </c:pt>
                <c:pt idx="74">
                  <c:v>63.865000000000002</c:v>
                </c:pt>
                <c:pt idx="75">
                  <c:v>62.935600000000001</c:v>
                </c:pt>
                <c:pt idx="76">
                  <c:v>61.780799999999999</c:v>
                </c:pt>
                <c:pt idx="77">
                  <c:v>63.877600000000001</c:v>
                </c:pt>
                <c:pt idx="78">
                  <c:v>73.147999999999996</c:v>
                </c:pt>
                <c:pt idx="79">
                  <c:v>75.216899999999995</c:v>
                </c:pt>
                <c:pt idx="80">
                  <c:v>72.611000000000004</c:v>
                </c:pt>
                <c:pt idx="81">
                  <c:v>69.221699999999998</c:v>
                </c:pt>
                <c:pt idx="82">
                  <c:v>71.282499999999999</c:v>
                </c:pt>
                <c:pt idx="83">
                  <c:v>73.796999999999997</c:v>
                </c:pt>
                <c:pt idx="84">
                  <c:v>75.651300000000006</c:v>
                </c:pt>
                <c:pt idx="85">
                  <c:v>77.588700000000003</c:v>
                </c:pt>
                <c:pt idx="86">
                  <c:v>77.033000000000001</c:v>
                </c:pt>
                <c:pt idx="87">
                  <c:v>74.050399999999996</c:v>
                </c:pt>
                <c:pt idx="88">
                  <c:v>74.224699999999999</c:v>
                </c:pt>
                <c:pt idx="89">
                  <c:v>74.379400000000004</c:v>
                </c:pt>
                <c:pt idx="90">
                  <c:v>74.409300000000002</c:v>
                </c:pt>
                <c:pt idx="91">
                  <c:v>76.092399999999998</c:v>
                </c:pt>
                <c:pt idx="92">
                  <c:v>74.043800000000005</c:v>
                </c:pt>
                <c:pt idx="93">
                  <c:v>72.510599999999997</c:v>
                </c:pt>
                <c:pt idx="94">
                  <c:v>73.919399999999996</c:v>
                </c:pt>
                <c:pt idx="95">
                  <c:v>73.594200000000001</c:v>
                </c:pt>
                <c:pt idx="96">
                  <c:v>72.891400000000004</c:v>
                </c:pt>
                <c:pt idx="97">
                  <c:v>71.498099999999994</c:v>
                </c:pt>
                <c:pt idx="98">
                  <c:v>72.602400000000003</c:v>
                </c:pt>
                <c:pt idx="99">
                  <c:v>73.717200000000005</c:v>
                </c:pt>
                <c:pt idx="100">
                  <c:v>75.883700000000005</c:v>
                </c:pt>
                <c:pt idx="101">
                  <c:v>77.404799999999994</c:v>
                </c:pt>
                <c:pt idx="102">
                  <c:v>104.081</c:v>
                </c:pt>
                <c:pt idx="103">
                  <c:v>77.914599999999993</c:v>
                </c:pt>
                <c:pt idx="104">
                  <c:v>64.777000000000001</c:v>
                </c:pt>
                <c:pt idx="105">
                  <c:v>57.269399999999997</c:v>
                </c:pt>
                <c:pt idx="106">
                  <c:v>58.151499999999999</c:v>
                </c:pt>
                <c:pt idx="107">
                  <c:v>60.352200000000003</c:v>
                </c:pt>
                <c:pt idx="108">
                  <c:v>59.800600000000003</c:v>
                </c:pt>
                <c:pt idx="109">
                  <c:v>60.906399999999998</c:v>
                </c:pt>
                <c:pt idx="110">
                  <c:v>60.878100000000003</c:v>
                </c:pt>
                <c:pt idx="111">
                  <c:v>65.439499999999995</c:v>
                </c:pt>
                <c:pt idx="112">
                  <c:v>69.226399999999998</c:v>
                </c:pt>
                <c:pt idx="113">
                  <c:v>73.0047</c:v>
                </c:pt>
                <c:pt idx="114">
                  <c:v>76.082499999999996</c:v>
                </c:pt>
                <c:pt idx="115">
                  <c:v>80.880300000000005</c:v>
                </c:pt>
                <c:pt idx="116">
                  <c:v>78.936700000000002</c:v>
                </c:pt>
                <c:pt idx="117">
                  <c:v>83.146799999999999</c:v>
                </c:pt>
                <c:pt idx="118">
                  <c:v>90.416499999999999</c:v>
                </c:pt>
                <c:pt idx="119">
                  <c:v>95.262900000000002</c:v>
                </c:pt>
                <c:pt idx="120">
                  <c:v>96.6494</c:v>
                </c:pt>
                <c:pt idx="121">
                  <c:v>97.006799999999998</c:v>
                </c:pt>
                <c:pt idx="122">
                  <c:v>90.5715</c:v>
                </c:pt>
                <c:pt idx="123">
                  <c:v>90.759600000000006</c:v>
                </c:pt>
                <c:pt idx="124" formatCode="0.00">
                  <c:v>88.982500000000002</c:v>
                </c:pt>
                <c:pt idx="125" formatCode="0.00">
                  <c:v>91.610299999999995</c:v>
                </c:pt>
                <c:pt idx="126" formatCode="0.00">
                  <c:v>91.694100000000006</c:v>
                </c:pt>
                <c:pt idx="127" formatCode="0.00">
                  <c:v>92.885599999999997</c:v>
                </c:pt>
                <c:pt idx="128" formatCode="0.00">
                  <c:v>90.870400000000004</c:v>
                </c:pt>
                <c:pt idx="129" formatCode="0.00">
                  <c:v>88.045900000000003</c:v>
                </c:pt>
                <c:pt idx="130" formatCode="0.00">
                  <c:v>87.397900000000007</c:v>
                </c:pt>
                <c:pt idx="131" formatCode="0.00">
                  <c:v>88.969499999999996</c:v>
                </c:pt>
                <c:pt idx="132" formatCode="0.00">
                  <c:v>91.297399999999996</c:v>
                </c:pt>
                <c:pt idx="133" formatCode="0.00">
                  <c:v>96.1143</c:v>
                </c:pt>
                <c:pt idx="134" formatCode="General">
                  <c:v>100.31270000000001</c:v>
                </c:pt>
                <c:pt idx="135" formatCode="General">
                  <c:v>102.446</c:v>
                </c:pt>
                <c:pt idx="136" formatCode="General">
                  <c:v>100.8506</c:v>
                </c:pt>
                <c:pt idx="137" formatCode="General">
                  <c:v>92.824600000000004</c:v>
                </c:pt>
                <c:pt idx="138" formatCode="General">
                  <c:v>86.066299999999998</c:v>
                </c:pt>
                <c:pt idx="139" formatCode="General">
                  <c:v>83.302700000000002</c:v>
                </c:pt>
                <c:pt idx="140" formatCode="General">
                  <c:v>80.456000000000003</c:v>
                </c:pt>
                <c:pt idx="141" formatCode="General">
                  <c:v>78.717600000000004</c:v>
                </c:pt>
                <c:pt idx="142" formatCode="General">
                  <c:v>78.733699999999999</c:v>
                </c:pt>
                <c:pt idx="143">
                  <c:v>80.13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B8A5-4A47-AC7B-DE39791386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1873216"/>
        <c:axId val="151307520"/>
      </c:lineChart>
      <c:catAx>
        <c:axId val="18880610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1690389055"/>
        <c:crosses val="autoZero"/>
        <c:auto val="1"/>
        <c:lblAlgn val="ctr"/>
        <c:lblOffset val="100"/>
        <c:noMultiLvlLbl val="0"/>
      </c:catAx>
      <c:valAx>
        <c:axId val="169038905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1888061039"/>
        <c:crosses val="autoZero"/>
        <c:crossBetween val="between"/>
      </c:valAx>
      <c:valAx>
        <c:axId val="151307520"/>
        <c:scaling>
          <c:orientation val="minMax"/>
        </c:scaling>
        <c:delete val="0"/>
        <c:axPos val="r"/>
        <c:numFmt formatCode="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RU"/>
          </a:p>
        </c:txPr>
        <c:crossAx val="151873216"/>
        <c:crosses val="max"/>
        <c:crossBetween val="between"/>
      </c:valAx>
      <c:catAx>
        <c:axId val="15187321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5130752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8071797331258096E-2"/>
          <c:y val="0.82503243552471006"/>
          <c:w val="0.94385640533748383"/>
          <c:h val="0.1643302200255128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chemeClr val="accent6">
          <a:lumMod val="50000"/>
        </a:schemeClr>
      </a:solidFill>
    </a:ln>
    <a:effectLst/>
  </c:spPr>
  <c:txPr>
    <a:bodyPr/>
    <a:lstStyle/>
    <a:p>
      <a:pPr>
        <a:defRPr/>
      </a:pPr>
      <a:endParaRPr lang="en-RU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172408634069934E-2"/>
          <c:y val="0"/>
          <c:w val="0.97149458232851538"/>
          <c:h val="0.8342430260726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'2'!$A$29</c:f>
              <c:strCache>
                <c:ptCount val="1"/>
                <c:pt idx="0">
                  <c:v>Машины и оборудование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'2'!$B$28:$O$28</c:f>
              <c:numCache>
                <c:formatCode>General</c:formatCode>
                <c:ptCount val="12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</c:numCache>
            </c:numRef>
          </c:cat>
          <c:val>
            <c:numRef>
              <c:f>'2'!$B$29:$O$29</c:f>
              <c:numCache>
                <c:formatCode>0.0</c:formatCode>
                <c:ptCount val="12"/>
                <c:pt idx="0">
                  <c:v>38.799999999999997</c:v>
                </c:pt>
                <c:pt idx="1">
                  <c:v>36.299999999999997</c:v>
                </c:pt>
                <c:pt idx="2">
                  <c:v>31.5</c:v>
                </c:pt>
                <c:pt idx="3">
                  <c:v>31.5</c:v>
                </c:pt>
                <c:pt idx="4">
                  <c:v>33.700000000000003</c:v>
                </c:pt>
                <c:pt idx="5">
                  <c:v>35.33580653129809</c:v>
                </c:pt>
                <c:pt idx="6">
                  <c:v>37</c:v>
                </c:pt>
                <c:pt idx="7">
                  <c:v>37.1</c:v>
                </c:pt>
                <c:pt idx="8">
                  <c:v>39.5</c:v>
                </c:pt>
                <c:pt idx="9">
                  <c:v>34.799999999999997</c:v>
                </c:pt>
                <c:pt idx="10">
                  <c:v>33.799999999999997</c:v>
                </c:pt>
                <c:pt idx="11">
                  <c:v>35.299999999999997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50-4945-8DB1-C7E42DF77D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37683536"/>
        <c:axId val="637689776"/>
      </c:barChart>
      <c:dateAx>
        <c:axId val="637683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37689776"/>
        <c:crosses val="autoZero"/>
        <c:auto val="0"/>
        <c:lblOffset val="100"/>
        <c:baseTimeUnit val="days"/>
      </c:dateAx>
      <c:valAx>
        <c:axId val="637689776"/>
        <c:scaling>
          <c:orientation val="minMax"/>
          <c:min val="29"/>
        </c:scaling>
        <c:delete val="0"/>
        <c:axPos val="l"/>
        <c:numFmt formatCode="0" sourceLinked="0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376835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900">
          <a:solidFill>
            <a:schemeClr val="tx1"/>
          </a:solidFill>
          <a:latin typeface="+mn-lt"/>
          <a:cs typeface="+mn-cs"/>
        </a:defRPr>
      </a:pPr>
      <a:endParaRPr lang="ru-RU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9275249359560795E-2"/>
          <c:y val="3.4787736317006254E-2"/>
          <c:w val="0.57505755120116264"/>
          <c:h val="0.86460973021706922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Лист1!$A$6</c:f>
              <c:strCache>
                <c:ptCount val="1"/>
                <c:pt idx="0">
                  <c:v> собственные средства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Лист1!$B$5:$L$5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Лист1!$B$6:$L$6</c:f>
              <c:numCache>
                <c:formatCode>0.0</c:formatCode>
                <c:ptCount val="11"/>
                <c:pt idx="0" formatCode="General">
                  <c:v>45.7</c:v>
                </c:pt>
                <c:pt idx="1">
                  <c:v>50.2</c:v>
                </c:pt>
                <c:pt idx="2">
                  <c:v>51</c:v>
                </c:pt>
                <c:pt idx="3">
                  <c:v>51.3</c:v>
                </c:pt>
                <c:pt idx="4">
                  <c:v>53</c:v>
                </c:pt>
                <c:pt idx="5">
                  <c:v>55</c:v>
                </c:pt>
                <c:pt idx="6" formatCode="[=-99999]&quot;...&quot;;General">
                  <c:v>55.2</c:v>
                </c:pt>
                <c:pt idx="7">
                  <c:v>56</c:v>
                </c:pt>
                <c:pt idx="8">
                  <c:v>53.1</c:v>
                </c:pt>
                <c:pt idx="9">
                  <c:v>53.7</c:v>
                </c:pt>
                <c:pt idx="10" formatCode="General">
                  <c:v>55.4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DFE-4833-9E24-879DA96B4AF8}"/>
            </c:ext>
          </c:extLst>
        </c:ser>
        <c:ser>
          <c:idx val="1"/>
          <c:order val="1"/>
          <c:tx>
            <c:strRef>
              <c:f>Лист1!$A$7</c:f>
              <c:strCache>
                <c:ptCount val="1"/>
                <c:pt idx="0">
                  <c:v> кредиты банков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Лист1!$B$5:$L$5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Лист1!$B$7:$L$7</c:f>
              <c:numCache>
                <c:formatCode>0.0</c:formatCode>
                <c:ptCount val="11"/>
                <c:pt idx="0" formatCode="General">
                  <c:v>10.6</c:v>
                </c:pt>
                <c:pt idx="1">
                  <c:v>8.1</c:v>
                </c:pt>
                <c:pt idx="2">
                  <c:v>10.4</c:v>
                </c:pt>
                <c:pt idx="3">
                  <c:v>11.2</c:v>
                </c:pt>
                <c:pt idx="4">
                  <c:v>11.2</c:v>
                </c:pt>
                <c:pt idx="5" formatCode="General">
                  <c:v>9.8000000000000007</c:v>
                </c:pt>
                <c:pt idx="6" formatCode="[=-99999]&quot;...&quot;;General">
                  <c:v>9.9</c:v>
                </c:pt>
                <c:pt idx="7">
                  <c:v>11</c:v>
                </c:pt>
                <c:pt idx="8">
                  <c:v>10.199999999999999</c:v>
                </c:pt>
                <c:pt idx="9">
                  <c:v>9.9</c:v>
                </c:pt>
                <c:pt idx="10" formatCode="General">
                  <c:v>12.3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DFE-4833-9E24-879DA96B4AF8}"/>
            </c:ext>
          </c:extLst>
        </c:ser>
        <c:ser>
          <c:idx val="2"/>
          <c:order val="2"/>
          <c:tx>
            <c:strRef>
              <c:f>Лист1!$A$8</c:f>
              <c:strCache>
                <c:ptCount val="1"/>
                <c:pt idx="0">
                  <c:v> заемные средства других организаций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Лист1!$B$5:$L$5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Лист1!$B$8:$L$8</c:f>
              <c:numCache>
                <c:formatCode>General</c:formatCode>
                <c:ptCount val="11"/>
                <c:pt idx="0">
                  <c:v>6.4</c:v>
                </c:pt>
                <c:pt idx="1">
                  <c:v>6.7</c:v>
                </c:pt>
                <c:pt idx="2" formatCode="0.0">
                  <c:v>6</c:v>
                </c:pt>
                <c:pt idx="3" formatCode="0.0">
                  <c:v>5.4</c:v>
                </c:pt>
                <c:pt idx="4" formatCode="0.0">
                  <c:v>4.3</c:v>
                </c:pt>
                <c:pt idx="5">
                  <c:v>4.8</c:v>
                </c:pt>
                <c:pt idx="6" formatCode="[=-99999]&quot;...&quot;;General">
                  <c:v>4.9000000000000004</c:v>
                </c:pt>
                <c:pt idx="7" formatCode="0.0">
                  <c:v>4.5</c:v>
                </c:pt>
                <c:pt idx="8" formatCode="0.0">
                  <c:v>5.9</c:v>
                </c:pt>
                <c:pt idx="9" formatCode="0.0">
                  <c:v>7.6</c:v>
                </c:pt>
                <c:pt idx="10">
                  <c:v>8.9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DFE-4833-9E24-879DA96B4AF8}"/>
            </c:ext>
          </c:extLst>
        </c:ser>
        <c:ser>
          <c:idx val="3"/>
          <c:order val="3"/>
          <c:tx>
            <c:strRef>
              <c:f>Лист1!$A$9</c:f>
              <c:strCache>
                <c:ptCount val="1"/>
                <c:pt idx="0">
                  <c:v>инвестиции из-за рубежа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Лист1!$B$5:$L$5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Лист1!$B$9:$L$9</c:f>
              <c:numCache>
                <c:formatCode>General</c:formatCode>
                <c:ptCount val="11"/>
                <c:pt idx="0">
                  <c:v>0.9</c:v>
                </c:pt>
                <c:pt idx="1">
                  <c:v>1.1000000000000001</c:v>
                </c:pt>
                <c:pt idx="2">
                  <c:v>0.8</c:v>
                </c:pt>
                <c:pt idx="3" formatCode="0.0">
                  <c:v>0.8</c:v>
                </c:pt>
                <c:pt idx="4" formatCode="0.0">
                  <c:v>0.6</c:v>
                </c:pt>
                <c:pt idx="5">
                  <c:v>0.4</c:v>
                </c:pt>
                <c:pt idx="6" formatCode="[=-99999]&quot;...&quot;;General">
                  <c:v>0.3</c:v>
                </c:pt>
                <c:pt idx="7" formatCode="0.0">
                  <c:v>0.4</c:v>
                </c:pt>
                <c:pt idx="8" formatCode="0.0">
                  <c:v>0.28973434152950439</c:v>
                </c:pt>
                <c:pt idx="9" formatCode="0.0">
                  <c:v>0.1</c:v>
                </c:pt>
                <c:pt idx="10" formatCode="0.00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DFE-4833-9E24-879DA96B4AF8}"/>
            </c:ext>
          </c:extLst>
        </c:ser>
        <c:ser>
          <c:idx val="4"/>
          <c:order val="4"/>
          <c:tx>
            <c:strRef>
              <c:f>Лист1!$A$10</c:f>
              <c:strCache>
                <c:ptCount val="1"/>
                <c:pt idx="0">
                  <c:v>средства федерального бюджета</c:v>
                </c:pt>
              </c:strCache>
            </c:strRef>
          </c:tx>
          <c:spPr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Лист1!$B$5:$L$5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Лист1!$B$10:$L$10</c:f>
              <c:numCache>
                <c:formatCode>General</c:formatCode>
                <c:ptCount val="11"/>
                <c:pt idx="0" formatCode="0.0">
                  <c:v>9</c:v>
                </c:pt>
                <c:pt idx="1">
                  <c:v>11.3</c:v>
                </c:pt>
                <c:pt idx="2" formatCode="0.0">
                  <c:v>9.3000000000000007</c:v>
                </c:pt>
                <c:pt idx="3" formatCode="0.0">
                  <c:v>8.5</c:v>
                </c:pt>
                <c:pt idx="4" formatCode="0.0">
                  <c:v>7.6</c:v>
                </c:pt>
                <c:pt idx="5">
                  <c:v>7.6</c:v>
                </c:pt>
                <c:pt idx="6" formatCode="[=-99999]&quot;...&quot;;General">
                  <c:v>8.6999999999999993</c:v>
                </c:pt>
                <c:pt idx="7" formatCode="0.0">
                  <c:v>8.1</c:v>
                </c:pt>
                <c:pt idx="8" formatCode="0.0">
                  <c:v>9.7969571028396718</c:v>
                </c:pt>
                <c:pt idx="9" formatCode="0.0">
                  <c:v>9.3000000000000007</c:v>
                </c:pt>
                <c:pt idx="10">
                  <c:v>7.9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DFE-4833-9E24-879DA96B4AF8}"/>
            </c:ext>
          </c:extLst>
        </c:ser>
        <c:ser>
          <c:idx val="5"/>
          <c:order val="5"/>
          <c:tx>
            <c:strRef>
              <c:f>Лист1!$A$11</c:f>
              <c:strCache>
                <c:ptCount val="1"/>
                <c:pt idx="0">
                  <c:v> средства бюджетов субъектов 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numRef>
              <c:f>Лист1!$B$5:$L$5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Лист1!$B$11:$L$11</c:f>
              <c:numCache>
                <c:formatCode>General</c:formatCode>
                <c:ptCount val="11"/>
                <c:pt idx="0">
                  <c:v>6.5</c:v>
                </c:pt>
                <c:pt idx="1">
                  <c:v>5.7</c:v>
                </c:pt>
                <c:pt idx="2" formatCode="0.0">
                  <c:v>6</c:v>
                </c:pt>
                <c:pt idx="3" formatCode="0.0">
                  <c:v>6.7</c:v>
                </c:pt>
                <c:pt idx="4" formatCode="0.0">
                  <c:v>6.6</c:v>
                </c:pt>
                <c:pt idx="5">
                  <c:v>7.4</c:v>
                </c:pt>
                <c:pt idx="6" formatCode="[=-99999]&quot;...&quot;;General">
                  <c:v>9.1999999999999993</c:v>
                </c:pt>
                <c:pt idx="7" formatCode="0.0">
                  <c:v>9</c:v>
                </c:pt>
                <c:pt idx="8" formatCode="0.0">
                  <c:v>9.3735696369395267</c:v>
                </c:pt>
                <c:pt idx="9" formatCode="0.0">
                  <c:v>9.3000000000000007</c:v>
                </c:pt>
                <c:pt idx="10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DFE-4833-9E24-879DA96B4AF8}"/>
            </c:ext>
          </c:extLst>
        </c:ser>
        <c:ser>
          <c:idx val="6"/>
          <c:order val="6"/>
          <c:tx>
            <c:strRef>
              <c:f>Лист1!$A$12</c:f>
              <c:strCache>
                <c:ptCount val="1"/>
                <c:pt idx="0">
                  <c:v>средства местных бюджетов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Лист1!$B$5:$L$5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Лист1!$B$12:$L$12</c:f>
              <c:numCache>
                <c:formatCode>General</c:formatCode>
                <c:ptCount val="11"/>
                <c:pt idx="0">
                  <c:v>1.5</c:v>
                </c:pt>
                <c:pt idx="1">
                  <c:v>1.3</c:v>
                </c:pt>
                <c:pt idx="2">
                  <c:v>1.1000000000000001</c:v>
                </c:pt>
                <c:pt idx="3" formatCode="0.0">
                  <c:v>1.1000000000000001</c:v>
                </c:pt>
                <c:pt idx="4" formatCode="0.0">
                  <c:v>1.1000000000000001</c:v>
                </c:pt>
                <c:pt idx="5">
                  <c:v>1.2</c:v>
                </c:pt>
                <c:pt idx="6" formatCode="[=-99999]&quot;...&quot;;General">
                  <c:v>1.2</c:v>
                </c:pt>
                <c:pt idx="7" formatCode="0.0">
                  <c:v>1.2</c:v>
                </c:pt>
                <c:pt idx="8" formatCode="0.0">
                  <c:v>1.3</c:v>
                </c:pt>
                <c:pt idx="9" formatCode="0.0">
                  <c:v>1.1000000000000001</c:v>
                </c:pt>
                <c:pt idx="10" formatCode="0.0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DFE-4833-9E24-879DA96B4AF8}"/>
            </c:ext>
          </c:extLst>
        </c:ser>
        <c:ser>
          <c:idx val="7"/>
          <c:order val="7"/>
          <c:tx>
            <c:strRef>
              <c:f>Лист1!$A$13</c:f>
              <c:strCache>
                <c:ptCount val="1"/>
                <c:pt idx="0">
                  <c:v>средства  внебюджетных фондов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Лист1!$B$5:$L$5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Лист1!$B$13:$L$13</c:f>
              <c:numCache>
                <c:formatCode>General</c:formatCode>
                <c:ptCount val="11"/>
                <c:pt idx="0">
                  <c:v>0.2</c:v>
                </c:pt>
                <c:pt idx="1">
                  <c:v>0.3</c:v>
                </c:pt>
                <c:pt idx="2">
                  <c:v>0.2</c:v>
                </c:pt>
                <c:pt idx="3" formatCode="0.0">
                  <c:v>0.2</c:v>
                </c:pt>
                <c:pt idx="4" formatCode="0.0">
                  <c:v>0.2</c:v>
                </c:pt>
                <c:pt idx="5">
                  <c:v>0.2</c:v>
                </c:pt>
                <c:pt idx="6" formatCode="[=-99999]&quot;...&quot;;General">
                  <c:v>0.2</c:v>
                </c:pt>
                <c:pt idx="7" formatCode="0.0">
                  <c:v>0.2</c:v>
                </c:pt>
                <c:pt idx="8" formatCode="0.0">
                  <c:v>0.19407166004503928</c:v>
                </c:pt>
                <c:pt idx="9" formatCode="0.0">
                  <c:v>0.1</c:v>
                </c:pt>
                <c:pt idx="10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5DFE-4833-9E24-879DA96B4AF8}"/>
            </c:ext>
          </c:extLst>
        </c:ser>
        <c:ser>
          <c:idx val="8"/>
          <c:order val="8"/>
          <c:tx>
            <c:strRef>
              <c:f>Лист1!$A$14</c:f>
              <c:strCache>
                <c:ptCount val="1"/>
                <c:pt idx="0">
                  <c:v>Прочие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Лист1!$B$5:$L$5</c:f>
              <c:numCache>
                <c:formatCode>General</c:formatCode>
                <c:ptCount val="11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</c:numCache>
            </c:numRef>
          </c:cat>
          <c:val>
            <c:numRef>
              <c:f>Лист1!$B$14:$L$14</c:f>
              <c:numCache>
                <c:formatCode>0.0</c:formatCode>
                <c:ptCount val="11"/>
                <c:pt idx="0">
                  <c:v>19.200000000000003</c:v>
                </c:pt>
                <c:pt idx="1">
                  <c:v>15.300000000000011</c:v>
                </c:pt>
                <c:pt idx="2">
                  <c:v>15.200000000000003</c:v>
                </c:pt>
                <c:pt idx="3">
                  <c:v>14.799999999999997</c:v>
                </c:pt>
                <c:pt idx="4">
                  <c:v>15.40000000000002</c:v>
                </c:pt>
                <c:pt idx="5">
                  <c:v>13.599999999999994</c:v>
                </c:pt>
                <c:pt idx="6">
                  <c:v>10.399999999999977</c:v>
                </c:pt>
                <c:pt idx="7">
                  <c:v>9.5999999999999943</c:v>
                </c:pt>
                <c:pt idx="8">
                  <c:v>9.8456672586462588</c:v>
                </c:pt>
                <c:pt idx="9">
                  <c:v>8.9000000000000199</c:v>
                </c:pt>
                <c:pt idx="10">
                  <c:v>6.5799999999999983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DFE-4833-9E24-879DA96B4A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0"/>
        <c:overlap val="100"/>
        <c:axId val="1864750144"/>
        <c:axId val="1865339808"/>
      </c:barChart>
      <c:catAx>
        <c:axId val="1864750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65339808"/>
        <c:crosses val="autoZero"/>
        <c:auto val="1"/>
        <c:lblAlgn val="ctr"/>
        <c:lblOffset val="100"/>
        <c:noMultiLvlLbl val="0"/>
      </c:catAx>
      <c:valAx>
        <c:axId val="1865339808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64750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4531360155353246"/>
          <c:y val="3.5320667326448216E-2"/>
          <c:w val="0.35468639844646754"/>
          <c:h val="0.8508844750014483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900">
          <a:solidFill>
            <a:schemeClr val="tx1"/>
          </a:solidFill>
          <a:latin typeface="+mn-lt"/>
        </a:defRPr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5308936027124726E-2"/>
          <c:y val="5.1164379768984573E-2"/>
          <c:w val="0.89532174103237094"/>
          <c:h val="0.7003539360972322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ВВП_вклады!$A$9</c:f>
              <c:strCache>
                <c:ptCount val="1"/>
                <c:pt idx="0">
                  <c:v>Потребление домашних хозяйств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ВВП_вклады!$E$6:$G$6</c:f>
              <c:numCache>
                <c:formatCode>General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ВВП_вклады!$E$9:$G$9</c:f>
              <c:numCache>
                <c:formatCode>0.0</c:formatCode>
                <c:ptCount val="3"/>
                <c:pt idx="0">
                  <c:v>4.3</c:v>
                </c:pt>
                <c:pt idx="1">
                  <c:v>3.5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6E-4B2A-A8AC-0FB8250D05D2}"/>
            </c:ext>
          </c:extLst>
        </c:ser>
        <c:ser>
          <c:idx val="1"/>
          <c:order val="1"/>
          <c:tx>
            <c:strRef>
              <c:f>ВВП_вклады!$A$10</c:f>
              <c:strCache>
                <c:ptCount val="1"/>
                <c:pt idx="0">
                  <c:v>Государственное потребление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ВВП_вклады!$E$6:$G$6</c:f>
              <c:numCache>
                <c:formatCode>General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ВВП_вклады!$E$10:$G$10</c:f>
              <c:numCache>
                <c:formatCode>0.0</c:formatCode>
                <c:ptCount val="3"/>
                <c:pt idx="0">
                  <c:v>0.7</c:v>
                </c:pt>
                <c:pt idx="1">
                  <c:v>0.4</c:v>
                </c:pt>
                <c:pt idx="2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76E-4B2A-A8AC-0FB8250D05D2}"/>
            </c:ext>
          </c:extLst>
        </c:ser>
        <c:ser>
          <c:idx val="2"/>
          <c:order val="2"/>
          <c:tx>
            <c:strRef>
              <c:f>ВВП_вклады!$A$11</c:f>
              <c:strCache>
                <c:ptCount val="1"/>
                <c:pt idx="0">
                  <c:v>Валовое накопление основного капитала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numRef>
              <c:f>ВВП_вклады!$E$6:$G$6</c:f>
              <c:numCache>
                <c:formatCode>General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ВВП_вклады!$E$11:$G$11</c:f>
              <c:numCache>
                <c:formatCode>0.0</c:formatCode>
                <c:ptCount val="3"/>
                <c:pt idx="0">
                  <c:v>2.2999999999999998</c:v>
                </c:pt>
                <c:pt idx="1">
                  <c:v>1.9</c:v>
                </c:pt>
                <c:pt idx="2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76E-4B2A-A8AC-0FB8250D05D2}"/>
            </c:ext>
          </c:extLst>
        </c:ser>
        <c:ser>
          <c:idx val="3"/>
          <c:order val="3"/>
          <c:tx>
            <c:strRef>
              <c:f>ВВП_вклады!$A$12</c:f>
              <c:strCache>
                <c:ptCount val="1"/>
                <c:pt idx="0">
                  <c:v>Прирост запасов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ВВП_вклады!$E$6:$G$6</c:f>
              <c:numCache>
                <c:formatCode>General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ВВП_вклады!$E$12:$G$12</c:f>
              <c:numCache>
                <c:formatCode>0.0</c:formatCode>
                <c:ptCount val="3"/>
                <c:pt idx="0">
                  <c:v>2.4</c:v>
                </c:pt>
                <c:pt idx="1">
                  <c:v>-0.9</c:v>
                </c:pt>
                <c:pt idx="2">
                  <c:v>-1.3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76E-4B2A-A8AC-0FB8250D05D2}"/>
            </c:ext>
          </c:extLst>
        </c:ser>
        <c:ser>
          <c:idx val="4"/>
          <c:order val="4"/>
          <c:tx>
            <c:strRef>
              <c:f>ВВП_вклады!$A$13</c:f>
              <c:strCache>
                <c:ptCount val="1"/>
                <c:pt idx="0">
                  <c:v>Экспорт</c:v>
                </c:pt>
              </c:strCache>
            </c:strRef>
          </c:tx>
          <c:spPr>
            <a:solidFill>
              <a:srgbClr val="FFD8C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ВВП_вклады!$E$6:$G$6</c:f>
              <c:numCache>
                <c:formatCode>General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ВВП_вклады!$E$13:$G$13</c:f>
              <c:numCache>
                <c:formatCode>0.0</c:formatCode>
                <c:ptCount val="3"/>
                <c:pt idx="0">
                  <c:v>-3</c:v>
                </c:pt>
                <c:pt idx="1">
                  <c:v>0.6</c:v>
                </c:pt>
                <c:pt idx="2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76E-4B2A-A8AC-0FB8250D05D2}"/>
            </c:ext>
          </c:extLst>
        </c:ser>
        <c:ser>
          <c:idx val="5"/>
          <c:order val="5"/>
          <c:tx>
            <c:strRef>
              <c:f>ВВП_вклады!$A$14</c:f>
              <c:strCache>
                <c:ptCount val="1"/>
                <c:pt idx="0">
                  <c:v>Импорт</c:v>
                </c:pt>
              </c:strCache>
            </c:strRef>
          </c:tx>
          <c:spPr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ВВП_вклады!$E$6:$G$6</c:f>
              <c:numCache>
                <c:formatCode>General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ВВП_вклады!$E$14:$G$14</c:f>
              <c:numCache>
                <c:formatCode>0.0</c:formatCode>
                <c:ptCount val="3"/>
                <c:pt idx="0">
                  <c:v>-2.5</c:v>
                </c:pt>
                <c:pt idx="1">
                  <c:v>-0.5</c:v>
                </c:pt>
                <c:pt idx="2">
                  <c:v>-0.4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76E-4B2A-A8AC-0FB8250D05D2}"/>
            </c:ext>
          </c:extLst>
        </c:ser>
        <c:ser>
          <c:idx val="6"/>
          <c:order val="6"/>
          <c:tx>
            <c:strRef>
              <c:f>ВВП_вклады!$A$15</c:f>
              <c:strCache>
                <c:ptCount val="1"/>
                <c:pt idx="0">
                  <c:v>Статистическое расхождение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numRef>
              <c:f>ВВП_вклады!$E$6:$G$6</c:f>
              <c:numCache>
                <c:formatCode>General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ВВП_вклады!$E$15:$G$15</c:f>
              <c:numCache>
                <c:formatCode>0.0</c:formatCode>
                <c:ptCount val="3"/>
                <c:pt idx="0">
                  <c:v>-0.1</c:v>
                </c:pt>
                <c:pt idx="1">
                  <c:v>-0.1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76E-4B2A-A8AC-0FB8250D05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85571008"/>
        <c:axId val="185542240"/>
      </c:barChart>
      <c:catAx>
        <c:axId val="185571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5542240"/>
        <c:crosses val="autoZero"/>
        <c:auto val="1"/>
        <c:lblAlgn val="ctr"/>
        <c:lblOffset val="100"/>
        <c:noMultiLvlLbl val="0"/>
      </c:catAx>
      <c:valAx>
        <c:axId val="185542240"/>
        <c:scaling>
          <c:orientation val="minMax"/>
        </c:scaling>
        <c:delete val="0"/>
        <c:axPos val="l"/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55710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8925736961451246E-2"/>
          <c:y val="0.82969356678516448"/>
          <c:w val="0.94640022675736957"/>
          <c:h val="0.1562517027143758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ru-RU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Прокси-индикатор физического объема инвестиций в основной капитал, % к АППГ</c:v>
          </c:tx>
          <c:spPr>
            <a:solidFill>
              <a:schemeClr val="bg2">
                <a:lumMod val="75000"/>
              </a:schemeClr>
            </a:solidFill>
            <a:ln>
              <a:noFill/>
            </a:ln>
            <a:effectLst/>
          </c:spPr>
          <c:invertIfNegative val="0"/>
          <c:dPt>
            <c:idx val="73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328-4630-A008-636103D01C3C}"/>
              </c:ext>
            </c:extLst>
          </c:dPt>
          <c:dPt>
            <c:idx val="74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328-4630-A008-636103D01C3C}"/>
              </c:ext>
            </c:extLst>
          </c:dPt>
          <c:dPt>
            <c:idx val="75"/>
            <c:invertIfNegative val="0"/>
            <c:bubble3D val="0"/>
            <c:spPr>
              <a:solidFill>
                <a:schemeClr val="bg2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2328-4630-A008-636103D01C3C}"/>
              </c:ext>
            </c:extLst>
          </c:dPt>
          <c:dPt>
            <c:idx val="76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2328-4630-A008-636103D01C3C}"/>
              </c:ext>
            </c:extLst>
          </c:dPt>
          <c:dPt>
            <c:idx val="77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2328-4630-A008-636103D01C3C}"/>
              </c:ext>
            </c:extLst>
          </c:dPt>
          <c:dPt>
            <c:idx val="78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2328-4630-A008-636103D01C3C}"/>
              </c:ext>
            </c:extLst>
          </c:dPt>
          <c:dPt>
            <c:idx val="79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2328-4630-A008-636103D01C3C}"/>
              </c:ext>
            </c:extLst>
          </c:dPt>
          <c:dPt>
            <c:idx val="80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2328-4630-A008-636103D01C3C}"/>
              </c:ext>
            </c:extLst>
          </c:dPt>
          <c:dPt>
            <c:idx val="81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2328-4630-A008-636103D01C3C}"/>
              </c:ext>
            </c:extLst>
          </c:dPt>
          <c:dLbls>
            <c:dLbl>
              <c:idx val="71"/>
              <c:delete val="1"/>
              <c:extLst>
                <c:ext xmlns:c15="http://schemas.microsoft.com/office/drawing/2012/chart" uri="{CE6537A1-D6FC-4f65-9D91-7224C49458BB}">
                  <c15:layout>
                    <c:manualLayout>
                      <c:w val="0.11396347136128561"/>
                      <c:h val="0.1709864101675836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2-2328-4630-A008-636103D01C3C}"/>
                </c:ext>
              </c:extLst>
            </c:dLbl>
            <c:dLbl>
              <c:idx val="72"/>
              <c:delete val="1"/>
              <c:extLst>
                <c:ext xmlns:c15="http://schemas.microsoft.com/office/drawing/2012/chart" uri="{CE6537A1-D6FC-4f65-9D91-7224C49458BB}">
                  <c15:layout>
                    <c:manualLayout>
                      <c:w val="8.0694159818064951E-2"/>
                      <c:h val="0.1631788115297944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3-2328-4630-A008-636103D01C3C}"/>
                </c:ext>
              </c:extLst>
            </c:dLbl>
            <c:dLbl>
              <c:idx val="73"/>
              <c:delete val="1"/>
              <c:extLst>
                <c:ext xmlns:c15="http://schemas.microsoft.com/office/drawing/2012/chart" uri="{CE6537A1-D6FC-4f65-9D91-7224C49458BB}">
                  <c15:layout>
                    <c:manualLayout>
                      <c:w val="5.4922154872908725E-2"/>
                      <c:h val="8.119902583300775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2328-4630-A008-636103D01C3C}"/>
                </c:ext>
              </c:extLst>
            </c:dLbl>
            <c:dLbl>
              <c:idx val="75"/>
              <c:layout>
                <c:manualLayout>
                  <c:x val="-6.1669786376646787E-2"/>
                  <c:y val="0.33491853770966334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2400" b="1" i="0" u="none" strike="noStrike" kern="1200" baseline="0">
                        <a:solidFill>
                          <a:srgbClr val="00B0F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ru-RU" sz="2400">
                        <a:solidFill>
                          <a:srgbClr val="00B0F0"/>
                        </a:solidFill>
                      </a:rPr>
                      <a:t>Инерционный прогноз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400" b="1" i="0" u="none" strike="noStrike" kern="1200" baseline="0">
                      <a:solidFill>
                        <a:srgbClr val="00B0F0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439578148128842"/>
                      <c:h val="0.13732699725951947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5-2328-4630-A008-636103D01C3C}"/>
                </c:ext>
              </c:extLst>
            </c:dLbl>
            <c:dLbl>
              <c:idx val="7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400" b="1" i="0" u="none" strike="noStrike" kern="1200" baseline="0">
                      <a:solidFill>
                        <a:schemeClr val="accent5">
                          <a:lumMod val="7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328-4630-A008-636103D01C3C}"/>
                </c:ext>
              </c:extLst>
            </c:dLbl>
            <c:dLbl>
              <c:idx val="81"/>
              <c:layout>
                <c:manualLayout>
                  <c:x val="0"/>
                  <c:y val="7.609879811086220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400" b="1" i="0" u="none" strike="noStrike" kern="1200" baseline="0">
                      <a:solidFill>
                        <a:schemeClr val="accent5">
                          <a:lumMod val="7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2328-4630-A008-636103D01C3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'Месячный прокси-индикатор'!$C$1:$CF$1</c:f>
              <c:numCache>
                <c:formatCode>mmm\-yy</c:formatCode>
                <c:ptCount val="82"/>
                <c:pt idx="0">
                  <c:v>43497</c:v>
                </c:pt>
                <c:pt idx="1">
                  <c:v>43525</c:v>
                </c:pt>
                <c:pt idx="2">
                  <c:v>43556</c:v>
                </c:pt>
                <c:pt idx="3">
                  <c:v>43586</c:v>
                </c:pt>
                <c:pt idx="4">
                  <c:v>43617</c:v>
                </c:pt>
                <c:pt idx="5">
                  <c:v>43647</c:v>
                </c:pt>
                <c:pt idx="6">
                  <c:v>43678</c:v>
                </c:pt>
                <c:pt idx="7">
                  <c:v>43709</c:v>
                </c:pt>
                <c:pt idx="8">
                  <c:v>43739</c:v>
                </c:pt>
                <c:pt idx="9">
                  <c:v>43770</c:v>
                </c:pt>
                <c:pt idx="10">
                  <c:v>43800</c:v>
                </c:pt>
                <c:pt idx="11">
                  <c:v>43831</c:v>
                </c:pt>
                <c:pt idx="12">
                  <c:v>43862</c:v>
                </c:pt>
                <c:pt idx="13">
                  <c:v>43891</c:v>
                </c:pt>
                <c:pt idx="14">
                  <c:v>43922</c:v>
                </c:pt>
                <c:pt idx="15">
                  <c:v>43952</c:v>
                </c:pt>
                <c:pt idx="16">
                  <c:v>43983</c:v>
                </c:pt>
                <c:pt idx="17">
                  <c:v>44013</c:v>
                </c:pt>
                <c:pt idx="18">
                  <c:v>44044</c:v>
                </c:pt>
                <c:pt idx="19">
                  <c:v>44075</c:v>
                </c:pt>
                <c:pt idx="20">
                  <c:v>44105</c:v>
                </c:pt>
                <c:pt idx="21">
                  <c:v>44136</c:v>
                </c:pt>
                <c:pt idx="22">
                  <c:v>44166</c:v>
                </c:pt>
                <c:pt idx="23">
                  <c:v>44197</c:v>
                </c:pt>
                <c:pt idx="24">
                  <c:v>44228</c:v>
                </c:pt>
                <c:pt idx="25">
                  <c:v>44256</c:v>
                </c:pt>
                <c:pt idx="26">
                  <c:v>44287</c:v>
                </c:pt>
                <c:pt idx="27">
                  <c:v>44317</c:v>
                </c:pt>
                <c:pt idx="28">
                  <c:v>44348</c:v>
                </c:pt>
                <c:pt idx="29">
                  <c:v>44378</c:v>
                </c:pt>
                <c:pt idx="30">
                  <c:v>44409</c:v>
                </c:pt>
                <c:pt idx="31">
                  <c:v>44440</c:v>
                </c:pt>
                <c:pt idx="32">
                  <c:v>44470</c:v>
                </c:pt>
                <c:pt idx="33">
                  <c:v>44501</c:v>
                </c:pt>
                <c:pt idx="34">
                  <c:v>44531</c:v>
                </c:pt>
                <c:pt idx="35">
                  <c:v>44562</c:v>
                </c:pt>
                <c:pt idx="36">
                  <c:v>44593</c:v>
                </c:pt>
                <c:pt idx="37">
                  <c:v>44621</c:v>
                </c:pt>
                <c:pt idx="38">
                  <c:v>44652</c:v>
                </c:pt>
                <c:pt idx="39">
                  <c:v>44682</c:v>
                </c:pt>
                <c:pt idx="40">
                  <c:v>44713</c:v>
                </c:pt>
                <c:pt idx="41">
                  <c:v>44743</c:v>
                </c:pt>
                <c:pt idx="42">
                  <c:v>44774</c:v>
                </c:pt>
                <c:pt idx="43">
                  <c:v>44805</c:v>
                </c:pt>
                <c:pt idx="44">
                  <c:v>44835</c:v>
                </c:pt>
                <c:pt idx="45">
                  <c:v>44866</c:v>
                </c:pt>
                <c:pt idx="46">
                  <c:v>44896</c:v>
                </c:pt>
                <c:pt idx="47">
                  <c:v>44927</c:v>
                </c:pt>
                <c:pt idx="48">
                  <c:v>44958</c:v>
                </c:pt>
                <c:pt idx="49">
                  <c:v>44986</c:v>
                </c:pt>
                <c:pt idx="50">
                  <c:v>45017</c:v>
                </c:pt>
                <c:pt idx="51">
                  <c:v>45047</c:v>
                </c:pt>
                <c:pt idx="52">
                  <c:v>45078</c:v>
                </c:pt>
                <c:pt idx="53">
                  <c:v>45108</c:v>
                </c:pt>
                <c:pt idx="54">
                  <c:v>45139</c:v>
                </c:pt>
                <c:pt idx="55">
                  <c:v>45170</c:v>
                </c:pt>
                <c:pt idx="56">
                  <c:v>45200</c:v>
                </c:pt>
                <c:pt idx="57">
                  <c:v>45231</c:v>
                </c:pt>
                <c:pt idx="58">
                  <c:v>45261</c:v>
                </c:pt>
                <c:pt idx="59">
                  <c:v>45292</c:v>
                </c:pt>
                <c:pt idx="60">
                  <c:v>45323</c:v>
                </c:pt>
                <c:pt idx="61">
                  <c:v>45352</c:v>
                </c:pt>
                <c:pt idx="62">
                  <c:v>45383</c:v>
                </c:pt>
                <c:pt idx="63">
                  <c:v>45413</c:v>
                </c:pt>
                <c:pt idx="64">
                  <c:v>45444</c:v>
                </c:pt>
                <c:pt idx="65">
                  <c:v>45474</c:v>
                </c:pt>
                <c:pt idx="66">
                  <c:v>45505</c:v>
                </c:pt>
                <c:pt idx="67">
                  <c:v>45536</c:v>
                </c:pt>
                <c:pt idx="68">
                  <c:v>45566</c:v>
                </c:pt>
                <c:pt idx="69">
                  <c:v>45597</c:v>
                </c:pt>
                <c:pt idx="70">
                  <c:v>45627</c:v>
                </c:pt>
                <c:pt idx="71">
                  <c:v>45658</c:v>
                </c:pt>
                <c:pt idx="72">
                  <c:v>45689</c:v>
                </c:pt>
                <c:pt idx="73">
                  <c:v>45717</c:v>
                </c:pt>
                <c:pt idx="74">
                  <c:v>45748</c:v>
                </c:pt>
                <c:pt idx="75">
                  <c:v>45778</c:v>
                </c:pt>
                <c:pt idx="76">
                  <c:v>45809</c:v>
                </c:pt>
                <c:pt idx="77">
                  <c:v>45839</c:v>
                </c:pt>
                <c:pt idx="78">
                  <c:v>45870</c:v>
                </c:pt>
                <c:pt idx="79">
                  <c:v>45901</c:v>
                </c:pt>
                <c:pt idx="80">
                  <c:v>45931</c:v>
                </c:pt>
                <c:pt idx="81">
                  <c:v>45962</c:v>
                </c:pt>
              </c:numCache>
            </c:numRef>
          </c:cat>
          <c:val>
            <c:numRef>
              <c:f>'Месячный прокси-индикатор'!$C$3:$CF$3</c:f>
              <c:numCache>
                <c:formatCode>0.0</c:formatCode>
                <c:ptCount val="82"/>
                <c:pt idx="0">
                  <c:v>1.1154694016497051</c:v>
                </c:pt>
                <c:pt idx="1">
                  <c:v>1.080602869637119</c:v>
                </c:pt>
                <c:pt idx="2">
                  <c:v>0.90752888346747795</c:v>
                </c:pt>
                <c:pt idx="3">
                  <c:v>1.3010080740964161</c:v>
                </c:pt>
                <c:pt idx="4">
                  <c:v>1.0504964681071129</c:v>
                </c:pt>
                <c:pt idx="5">
                  <c:v>2.5869307133046529</c:v>
                </c:pt>
                <c:pt idx="6">
                  <c:v>2.9621490071416048</c:v>
                </c:pt>
                <c:pt idx="7">
                  <c:v>4.5770721298977719</c:v>
                </c:pt>
                <c:pt idx="8">
                  <c:v>5.1018343096115757</c:v>
                </c:pt>
                <c:pt idx="9">
                  <c:v>4.8694993949585381</c:v>
                </c:pt>
                <c:pt idx="10">
                  <c:v>4.4148625919683724</c:v>
                </c:pt>
                <c:pt idx="11">
                  <c:v>4.7185164509012054</c:v>
                </c:pt>
                <c:pt idx="12">
                  <c:v>5.2808867095194501</c:v>
                </c:pt>
                <c:pt idx="13">
                  <c:v>4.4661596520770104</c:v>
                </c:pt>
                <c:pt idx="14">
                  <c:v>0.67598830036916979</c:v>
                </c:pt>
                <c:pt idx="15">
                  <c:v>-0.9557691026849966</c:v>
                </c:pt>
                <c:pt idx="16">
                  <c:v>-2.8445356174576939</c:v>
                </c:pt>
                <c:pt idx="17">
                  <c:v>-3.0505847493713389</c:v>
                </c:pt>
                <c:pt idx="18">
                  <c:v>-3.5190457247937128</c:v>
                </c:pt>
                <c:pt idx="19">
                  <c:v>-4.3427397634492877</c:v>
                </c:pt>
                <c:pt idx="20">
                  <c:v>-2.4356855328274212</c:v>
                </c:pt>
                <c:pt idx="21">
                  <c:v>-0.68512892918177215</c:v>
                </c:pt>
                <c:pt idx="22">
                  <c:v>2.2743808164669872</c:v>
                </c:pt>
                <c:pt idx="23">
                  <c:v>2.3457745875136879</c:v>
                </c:pt>
                <c:pt idx="24">
                  <c:v>2.3531044766887561</c:v>
                </c:pt>
                <c:pt idx="25">
                  <c:v>3.6002809559290649</c:v>
                </c:pt>
                <c:pt idx="26">
                  <c:v>8.0418290293166308</c:v>
                </c:pt>
                <c:pt idx="27">
                  <c:v>10.08818124021151</c:v>
                </c:pt>
                <c:pt idx="28">
                  <c:v>10.42327889257915</c:v>
                </c:pt>
                <c:pt idx="29">
                  <c:v>10.71228470492183</c:v>
                </c:pt>
                <c:pt idx="30">
                  <c:v>10.78712244314764</c:v>
                </c:pt>
                <c:pt idx="31">
                  <c:v>10.665652689074509</c:v>
                </c:pt>
                <c:pt idx="32">
                  <c:v>7.7965336211222649</c:v>
                </c:pt>
                <c:pt idx="33">
                  <c:v>7.608022432137048</c:v>
                </c:pt>
                <c:pt idx="34">
                  <c:v>6.961345826239679</c:v>
                </c:pt>
                <c:pt idx="35">
                  <c:v>7.5153152003601784</c:v>
                </c:pt>
                <c:pt idx="36">
                  <c:v>8.0382297490211556</c:v>
                </c:pt>
                <c:pt idx="37">
                  <c:v>8.4048365472052069</c:v>
                </c:pt>
                <c:pt idx="38">
                  <c:v>7.6845378182165689</c:v>
                </c:pt>
                <c:pt idx="39">
                  <c:v>6.3383886336519879</c:v>
                </c:pt>
                <c:pt idx="40">
                  <c:v>4.8871647261302371</c:v>
                </c:pt>
                <c:pt idx="41">
                  <c:v>3.1888252061115172</c:v>
                </c:pt>
                <c:pt idx="42">
                  <c:v>2.732856652680312</c:v>
                </c:pt>
                <c:pt idx="43">
                  <c:v>2.428663168698094</c:v>
                </c:pt>
                <c:pt idx="44">
                  <c:v>3.0000372213281992</c:v>
                </c:pt>
                <c:pt idx="45">
                  <c:v>2.8187841104772531</c:v>
                </c:pt>
                <c:pt idx="46">
                  <c:v>3.331858906471922</c:v>
                </c:pt>
                <c:pt idx="47">
                  <c:v>4.1919641388959974</c:v>
                </c:pt>
                <c:pt idx="48">
                  <c:v>4.2739993925968491</c:v>
                </c:pt>
                <c:pt idx="49">
                  <c:v>6.2997219956586719</c:v>
                </c:pt>
                <c:pt idx="50">
                  <c:v>7.1567069940695376</c:v>
                </c:pt>
                <c:pt idx="51">
                  <c:v>9.5972164405696816</c:v>
                </c:pt>
                <c:pt idx="52">
                  <c:v>12.730706965115081</c:v>
                </c:pt>
                <c:pt idx="53">
                  <c:v>14.356802782001839</c:v>
                </c:pt>
                <c:pt idx="54">
                  <c:v>15.58692142876907</c:v>
                </c:pt>
                <c:pt idx="55">
                  <c:v>15.872338227955719</c:v>
                </c:pt>
                <c:pt idx="56">
                  <c:v>15.718633366253529</c:v>
                </c:pt>
                <c:pt idx="57">
                  <c:v>14.739972840171619</c:v>
                </c:pt>
                <c:pt idx="58">
                  <c:v>12.79983110213068</c:v>
                </c:pt>
                <c:pt idx="59">
                  <c:v>11.4852789866741</c:v>
                </c:pt>
                <c:pt idx="60">
                  <c:v>10.971997285272741</c:v>
                </c:pt>
                <c:pt idx="61">
                  <c:v>9.6145939711788486</c:v>
                </c:pt>
                <c:pt idx="62">
                  <c:v>9.3161436686487633</c:v>
                </c:pt>
                <c:pt idx="63">
                  <c:v>8.7998495411211906</c:v>
                </c:pt>
                <c:pt idx="64">
                  <c:v>8.0224423446664446</c:v>
                </c:pt>
                <c:pt idx="65">
                  <c:v>8.0960696238668675</c:v>
                </c:pt>
                <c:pt idx="66">
                  <c:v>7.3460904819410757</c:v>
                </c:pt>
                <c:pt idx="67">
                  <c:v>7.1704492242722608</c:v>
                </c:pt>
                <c:pt idx="68">
                  <c:v>7.4413064054293017</c:v>
                </c:pt>
                <c:pt idx="69">
                  <c:v>6.9694208544616458</c:v>
                </c:pt>
                <c:pt idx="70">
                  <c:v>8.4659206579323012</c:v>
                </c:pt>
                <c:pt idx="71">
                  <c:v>7.8410209964265363</c:v>
                </c:pt>
                <c:pt idx="72">
                  <c:v>8.0749706350592021</c:v>
                </c:pt>
                <c:pt idx="73">
                  <c:v>7.2790908273540111</c:v>
                </c:pt>
                <c:pt idx="74">
                  <c:v>6.0124535954101654</c:v>
                </c:pt>
                <c:pt idx="75">
                  <c:v>4.733169646053085</c:v>
                </c:pt>
                <c:pt idx="76">
                  <c:v>1.837375582892008</c:v>
                </c:pt>
                <c:pt idx="77">
                  <c:v>1.4286482253496899</c:v>
                </c:pt>
                <c:pt idx="78">
                  <c:v>0.40328441727395159</c:v>
                </c:pt>
                <c:pt idx="79">
                  <c:v>0.5133122192895172</c:v>
                </c:pt>
                <c:pt idx="80">
                  <c:v>-4.4826626604901783E-2</c:v>
                </c:pt>
                <c:pt idx="81">
                  <c:v>0.26362684234455003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2328-4630-A008-636103D01C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5979696"/>
        <c:axId val="215980176"/>
      </c:barChart>
      <c:dateAx>
        <c:axId val="215979696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15980176"/>
        <c:crossesAt val="0"/>
        <c:auto val="1"/>
        <c:lblOffset val="100"/>
        <c:baseTimeUnit val="months"/>
        <c:majorUnit val="3"/>
        <c:majorTimeUnit val="months"/>
      </c:dateAx>
      <c:valAx>
        <c:axId val="215980176"/>
        <c:scaling>
          <c:orientation val="minMax"/>
          <c:max val="20"/>
          <c:min val="-5"/>
        </c:scaling>
        <c:delete val="0"/>
        <c:axPos val="l"/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159796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000"/>
              <a:t>Промежуточное</a:t>
            </a:r>
            <a:r>
              <a:rPr lang="ru-RU" sz="2000" baseline="0"/>
              <a:t> потребление, импорт в %</a:t>
            </a:r>
            <a:endParaRPr lang="ru-RU" sz="20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Импорт!$B$76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Импорт!$A$77:$A$86</c:f>
              <c:strCache>
                <c:ptCount val="10"/>
                <c:pt idx="0">
                  <c:v>Мебель, изделия готовые прочие</c:v>
                </c:pt>
                <c:pt idx="1">
                  <c:v>Средства автотранспортные, прицепы и полуприцепы</c:v>
                </c:pt>
                <c:pt idx="2">
                  <c:v>Услуги водного транспорта</c:v>
                </c:pt>
                <c:pt idx="3">
                  <c:v>Оборудование компьютерное, электронное и оптическое</c:v>
                </c:pt>
                <c:pt idx="4">
                  <c:v>Машины и оборудование</c:v>
                </c:pt>
                <c:pt idx="5">
                  <c:v>Оборудование электрическое</c:v>
                </c:pt>
                <c:pt idx="6">
                  <c:v>Текстиль и изделия текстильные</c:v>
                </c:pt>
                <c:pt idx="7">
                  <c:v>Услуги воздушного и космического транспорта</c:v>
                </c:pt>
                <c:pt idx="8">
                  <c:v>Вещества химические и продукты химические</c:v>
                </c:pt>
                <c:pt idx="9">
                  <c:v>Изделия резиновые и пластмассовые</c:v>
                </c:pt>
              </c:strCache>
            </c:strRef>
          </c:cat>
          <c:val>
            <c:numRef>
              <c:f>Импорт!$B$77:$B$86</c:f>
              <c:numCache>
                <c:formatCode>0.0</c:formatCode>
                <c:ptCount val="10"/>
                <c:pt idx="0">
                  <c:v>63.072834889547956</c:v>
                </c:pt>
                <c:pt idx="1">
                  <c:v>61.957670160911938</c:v>
                </c:pt>
                <c:pt idx="2">
                  <c:v>57.886499560893512</c:v>
                </c:pt>
                <c:pt idx="3">
                  <c:v>62.295247549539035</c:v>
                </c:pt>
                <c:pt idx="4">
                  <c:v>60.654066468418087</c:v>
                </c:pt>
                <c:pt idx="5">
                  <c:v>47.661682965063036</c:v>
                </c:pt>
                <c:pt idx="6">
                  <c:v>40.30042438253367</c:v>
                </c:pt>
                <c:pt idx="7">
                  <c:v>32.654170512983548</c:v>
                </c:pt>
                <c:pt idx="8">
                  <c:v>35.248893068197837</c:v>
                </c:pt>
                <c:pt idx="9">
                  <c:v>32.192699432109961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3D-4878-A19C-8BC07EE5F2D3}"/>
            </c:ext>
          </c:extLst>
        </c:ser>
        <c:ser>
          <c:idx val="1"/>
          <c:order val="1"/>
          <c:tx>
            <c:strRef>
              <c:f>Импорт!$C$76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Импорт!$A$77:$A$86</c:f>
              <c:strCache>
                <c:ptCount val="10"/>
                <c:pt idx="0">
                  <c:v>Мебель, изделия готовые прочие</c:v>
                </c:pt>
                <c:pt idx="1">
                  <c:v>Средства автотранспортные, прицепы и полуприцепы</c:v>
                </c:pt>
                <c:pt idx="2">
                  <c:v>Услуги водного транспорта</c:v>
                </c:pt>
                <c:pt idx="3">
                  <c:v>Оборудование компьютерное, электронное и оптическое</c:v>
                </c:pt>
                <c:pt idx="4">
                  <c:v>Машины и оборудование</c:v>
                </c:pt>
                <c:pt idx="5">
                  <c:v>Оборудование электрическое</c:v>
                </c:pt>
                <c:pt idx="6">
                  <c:v>Текстиль и изделия текстильные</c:v>
                </c:pt>
                <c:pt idx="7">
                  <c:v>Услуги воздушного и космического транспорта</c:v>
                </c:pt>
                <c:pt idx="8">
                  <c:v>Вещества химические и продукты химические</c:v>
                </c:pt>
                <c:pt idx="9">
                  <c:v>Изделия резиновые и пластмассовые</c:v>
                </c:pt>
              </c:strCache>
            </c:strRef>
          </c:cat>
          <c:val>
            <c:numRef>
              <c:f>Импорт!$C$77:$C$86</c:f>
              <c:numCache>
                <c:formatCode>0.0</c:formatCode>
                <c:ptCount val="10"/>
                <c:pt idx="0">
                  <c:v>60.474353120157531</c:v>
                </c:pt>
                <c:pt idx="1">
                  <c:v>57.000869410808605</c:v>
                </c:pt>
                <c:pt idx="2">
                  <c:v>56.194524123764232</c:v>
                </c:pt>
                <c:pt idx="3">
                  <c:v>54.630085303248734</c:v>
                </c:pt>
                <c:pt idx="4">
                  <c:v>53.523341282956196</c:v>
                </c:pt>
                <c:pt idx="5">
                  <c:v>41.577827412013605</c:v>
                </c:pt>
                <c:pt idx="6">
                  <c:v>34.171558596299079</c:v>
                </c:pt>
                <c:pt idx="7">
                  <c:v>32.126543350273494</c:v>
                </c:pt>
                <c:pt idx="8">
                  <c:v>31.873812800622336</c:v>
                </c:pt>
                <c:pt idx="9">
                  <c:v>27.88011204250417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3D-4878-A19C-8BC07EE5F2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09838479"/>
        <c:axId val="1677324431"/>
      </c:barChart>
      <c:catAx>
        <c:axId val="2009838479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77324431"/>
        <c:crosses val="autoZero"/>
        <c:auto val="1"/>
        <c:lblAlgn val="ctr"/>
        <c:lblOffset val="100"/>
        <c:noMultiLvlLbl val="0"/>
      </c:catAx>
      <c:valAx>
        <c:axId val="1677324431"/>
        <c:scaling>
          <c:orientation val="minMax"/>
        </c:scaling>
        <c:delete val="0"/>
        <c:axPos val="t"/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98384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/>
              <a:t>Потребление населения</a:t>
            </a:r>
            <a:r>
              <a:rPr lang="ru-RU" sz="2000" baseline="0" dirty="0"/>
              <a:t>, импорт в %</a:t>
            </a:r>
            <a:endParaRPr lang="ru-RU" sz="20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Импорт!$B$76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Импорт!$A$90:$A$99</c:f>
              <c:strCache>
                <c:ptCount val="10"/>
                <c:pt idx="0">
                  <c:v>Средства лекарственные </c:v>
                </c:pt>
                <c:pt idx="1">
                  <c:v>Оборудование компьютерное, электронное и оптическое</c:v>
                </c:pt>
                <c:pt idx="2">
                  <c:v>Оборудование электрическое</c:v>
                </c:pt>
                <c:pt idx="3">
                  <c:v>Текстиль и изделия текстильные, одежда, кожа и изделия из кожи</c:v>
                </c:pt>
                <c:pt idx="4">
                  <c:v>Изделия металлические готовые, кроме машин и оборудования</c:v>
                </c:pt>
                <c:pt idx="5">
                  <c:v>Средства транспортные и оборудование, прочие</c:v>
                </c:pt>
                <c:pt idx="6">
                  <c:v>Машины и оборудование</c:v>
                </c:pt>
                <c:pt idx="7">
                  <c:v>Продукты минеральные неметаллические прочие</c:v>
                </c:pt>
                <c:pt idx="8">
                  <c:v>Вещества химические и продукты химические</c:v>
                </c:pt>
                <c:pt idx="9">
                  <c:v>Изделия резиновые и пластмассовые</c:v>
                </c:pt>
              </c:strCache>
            </c:strRef>
          </c:cat>
          <c:val>
            <c:numRef>
              <c:f>Импорт!$B$90:$B$99</c:f>
              <c:numCache>
                <c:formatCode>0.0</c:formatCode>
                <c:ptCount val="10"/>
                <c:pt idx="0">
                  <c:v>92.435298013616745</c:v>
                </c:pt>
                <c:pt idx="1">
                  <c:v>91.352262991651244</c:v>
                </c:pt>
                <c:pt idx="2">
                  <c:v>87.559020498156443</c:v>
                </c:pt>
                <c:pt idx="3">
                  <c:v>82.912038833529806</c:v>
                </c:pt>
                <c:pt idx="4">
                  <c:v>78.436002968760548</c:v>
                </c:pt>
                <c:pt idx="5">
                  <c:v>78.991464111814224</c:v>
                </c:pt>
                <c:pt idx="6">
                  <c:v>71.918933333333328</c:v>
                </c:pt>
                <c:pt idx="7">
                  <c:v>67.485918355496196</c:v>
                </c:pt>
                <c:pt idx="8">
                  <c:v>61.314720453726103</c:v>
                </c:pt>
                <c:pt idx="9">
                  <c:v>60.879696911990223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9B-48C8-8481-8409F9CBB74C}"/>
            </c:ext>
          </c:extLst>
        </c:ser>
        <c:ser>
          <c:idx val="1"/>
          <c:order val="1"/>
          <c:tx>
            <c:strRef>
              <c:f>Импорт!$C$76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Импорт!$A$90:$A$99</c:f>
              <c:strCache>
                <c:ptCount val="10"/>
                <c:pt idx="0">
                  <c:v>Средства лекарственные </c:v>
                </c:pt>
                <c:pt idx="1">
                  <c:v>Оборудование компьютерное, электронное и оптическое</c:v>
                </c:pt>
                <c:pt idx="2">
                  <c:v>Оборудование электрическое</c:v>
                </c:pt>
                <c:pt idx="3">
                  <c:v>Текстиль и изделия текстильные, одежда, кожа и изделия из кожи</c:v>
                </c:pt>
                <c:pt idx="4">
                  <c:v>Изделия металлические готовые, кроме машин и оборудования</c:v>
                </c:pt>
                <c:pt idx="5">
                  <c:v>Средства транспортные и оборудование, прочие</c:v>
                </c:pt>
                <c:pt idx="6">
                  <c:v>Машины и оборудование</c:v>
                </c:pt>
                <c:pt idx="7">
                  <c:v>Продукты минеральные неметаллические прочие</c:v>
                </c:pt>
                <c:pt idx="8">
                  <c:v>Вещества химические и продукты химические</c:v>
                </c:pt>
                <c:pt idx="9">
                  <c:v>Изделия резиновые и пластмассовые</c:v>
                </c:pt>
              </c:strCache>
            </c:strRef>
          </c:cat>
          <c:val>
            <c:numRef>
              <c:f>Импорт!$C$90:$C$99</c:f>
              <c:numCache>
                <c:formatCode>0.0</c:formatCode>
                <c:ptCount val="10"/>
                <c:pt idx="0">
                  <c:v>91.80861917058597</c:v>
                </c:pt>
                <c:pt idx="1">
                  <c:v>89.926159959198387</c:v>
                </c:pt>
                <c:pt idx="2">
                  <c:v>85.765422787481469</c:v>
                </c:pt>
                <c:pt idx="3">
                  <c:v>80.311192553752804</c:v>
                </c:pt>
                <c:pt idx="4">
                  <c:v>76.048604591682945</c:v>
                </c:pt>
                <c:pt idx="5">
                  <c:v>73.397572613093388</c:v>
                </c:pt>
                <c:pt idx="6">
                  <c:v>67.304109143447135</c:v>
                </c:pt>
                <c:pt idx="7">
                  <c:v>64.845860245410975</c:v>
                </c:pt>
                <c:pt idx="8">
                  <c:v>61.13824902144794</c:v>
                </c:pt>
                <c:pt idx="9">
                  <c:v>58.219834451997777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29B-48C8-8481-8409F9CBB7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09838479"/>
        <c:axId val="1677324431"/>
      </c:barChart>
      <c:catAx>
        <c:axId val="2009838479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77324431"/>
        <c:crosses val="autoZero"/>
        <c:auto val="1"/>
        <c:lblAlgn val="ctr"/>
        <c:lblOffset val="100"/>
        <c:noMultiLvlLbl val="0"/>
      </c:catAx>
      <c:valAx>
        <c:axId val="1677324431"/>
        <c:scaling>
          <c:orientation val="minMax"/>
        </c:scaling>
        <c:delete val="0"/>
        <c:axPos val="t"/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98384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000"/>
              <a:t>Инвестиции</a:t>
            </a:r>
            <a:r>
              <a:rPr lang="ru-RU" sz="2000" baseline="0"/>
              <a:t>, импорт в %</a:t>
            </a:r>
            <a:endParaRPr lang="ru-RU" sz="20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Импорт!$B$76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Импорт!$A$102:$A$111</c:f>
              <c:strCache>
                <c:ptCount val="10"/>
                <c:pt idx="0">
                  <c:v>Продукция и услуги сельского хозяйства и охоты</c:v>
                </c:pt>
                <c:pt idx="1">
                  <c:v>Машины и оборудование, не включенные в другие группировки</c:v>
                </c:pt>
                <c:pt idx="2">
                  <c:v>Оборудование электрическое</c:v>
                </c:pt>
                <c:pt idx="3">
                  <c:v>Оборудование компьютерное, электронное и оптическое</c:v>
                </c:pt>
                <c:pt idx="4">
                  <c:v>Текстиль и изделия текстильные</c:v>
                </c:pt>
                <c:pt idx="5">
                  <c:v>Средства транспортные и оборудование, прочие</c:v>
                </c:pt>
                <c:pt idx="6">
                  <c:v>Мебель, изделия готовые прочие</c:v>
                </c:pt>
                <c:pt idx="7">
                  <c:v>Средства автотранспортные, прицепы и полуприцепы</c:v>
                </c:pt>
                <c:pt idx="8">
                  <c:v>Продукты программные и услуги по разработке программного обеспечения</c:v>
                </c:pt>
                <c:pt idx="9">
                  <c:v>Изделия металлические готовые, кроме машин и оборудования</c:v>
                </c:pt>
              </c:strCache>
            </c:strRef>
          </c:cat>
          <c:val>
            <c:numRef>
              <c:f>Импорт!$B$102:$B$111</c:f>
              <c:numCache>
                <c:formatCode>0.0</c:formatCode>
                <c:ptCount val="10"/>
                <c:pt idx="0">
                  <c:v>99.277632724107917</c:v>
                </c:pt>
                <c:pt idx="1">
                  <c:v>74.482947375107301</c:v>
                </c:pt>
                <c:pt idx="2">
                  <c:v>66.576404602829058</c:v>
                </c:pt>
                <c:pt idx="3">
                  <c:v>55.280354841873958</c:v>
                </c:pt>
                <c:pt idx="4">
                  <c:v>48.759674538598929</c:v>
                </c:pt>
                <c:pt idx="5">
                  <c:v>52.01054734826964</c:v>
                </c:pt>
                <c:pt idx="6">
                  <c:v>41.227300512726686</c:v>
                </c:pt>
                <c:pt idx="7">
                  <c:v>29.381061648210714</c:v>
                </c:pt>
                <c:pt idx="8">
                  <c:v>24.524548846480144</c:v>
                </c:pt>
                <c:pt idx="9">
                  <c:v>24.197382625540932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418-4BE2-8DAC-3202D62F92B2}"/>
            </c:ext>
          </c:extLst>
        </c:ser>
        <c:ser>
          <c:idx val="1"/>
          <c:order val="1"/>
          <c:tx>
            <c:strRef>
              <c:f>Импорт!$C$76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Импорт!$A$102:$A$111</c:f>
              <c:strCache>
                <c:ptCount val="10"/>
                <c:pt idx="0">
                  <c:v>Продукция и услуги сельского хозяйства и охоты</c:v>
                </c:pt>
                <c:pt idx="1">
                  <c:v>Машины и оборудование, не включенные в другие группировки</c:v>
                </c:pt>
                <c:pt idx="2">
                  <c:v>Оборудование электрическое</c:v>
                </c:pt>
                <c:pt idx="3">
                  <c:v>Оборудование компьютерное, электронное и оптическое</c:v>
                </c:pt>
                <c:pt idx="4">
                  <c:v>Текстиль и изделия текстильные</c:v>
                </c:pt>
                <c:pt idx="5">
                  <c:v>Средства транспортные и оборудование, прочие</c:v>
                </c:pt>
                <c:pt idx="6">
                  <c:v>Мебель, изделия готовые прочие</c:v>
                </c:pt>
                <c:pt idx="7">
                  <c:v>Средства автотранспортные, прицепы и полуприцепы</c:v>
                </c:pt>
                <c:pt idx="8">
                  <c:v>Продукты программные и услуги по разработке программного обеспечения</c:v>
                </c:pt>
                <c:pt idx="9">
                  <c:v>Изделия металлические готовые, кроме машин и оборудования</c:v>
                </c:pt>
              </c:strCache>
            </c:strRef>
          </c:cat>
          <c:val>
            <c:numRef>
              <c:f>Импорт!$C$102:$C$111</c:f>
              <c:numCache>
                <c:formatCode>0.0</c:formatCode>
                <c:ptCount val="10"/>
                <c:pt idx="0">
                  <c:v>99.240704251933224</c:v>
                </c:pt>
                <c:pt idx="1">
                  <c:v>70.711417181128724</c:v>
                </c:pt>
                <c:pt idx="2">
                  <c:v>63.700094552578825</c:v>
                </c:pt>
                <c:pt idx="3">
                  <c:v>51.806322924776119</c:v>
                </c:pt>
                <c:pt idx="4">
                  <c:v>45.152462446398978</c:v>
                </c:pt>
                <c:pt idx="5">
                  <c:v>45.00672069062567</c:v>
                </c:pt>
                <c:pt idx="6">
                  <c:v>36.521424274909428</c:v>
                </c:pt>
                <c:pt idx="7">
                  <c:v>26.64170207182832</c:v>
                </c:pt>
                <c:pt idx="8">
                  <c:v>24.395651056037913</c:v>
                </c:pt>
                <c:pt idx="9">
                  <c:v>22.284868880731569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418-4BE2-8DAC-3202D62F92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09838479"/>
        <c:axId val="1677324431"/>
      </c:barChart>
      <c:catAx>
        <c:axId val="2009838479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77324431"/>
        <c:crosses val="autoZero"/>
        <c:auto val="1"/>
        <c:lblAlgn val="ctr"/>
        <c:lblOffset val="100"/>
        <c:noMultiLvlLbl val="0"/>
      </c:catAx>
      <c:valAx>
        <c:axId val="1677324431"/>
        <c:scaling>
          <c:orientation val="minMax"/>
        </c:scaling>
        <c:delete val="0"/>
        <c:axPos val="t"/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098384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CB8-43C3-B9F1-B7FD182B083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CCB8-43C3-B9F1-B7FD182B0831}"/>
              </c:ext>
            </c:extLst>
          </c:dPt>
          <c:dPt>
            <c:idx val="8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CB8-43C3-B9F1-B7FD182B083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'8'!$A$17:$A$29</c:f>
              <c:strCache>
                <c:ptCount val="13"/>
                <c:pt idx="0">
                  <c:v>Инвестиции</c:v>
                </c:pt>
                <c:pt idx="1">
                  <c:v>Потребление домашних хозяйств </c:v>
                </c:pt>
                <c:pt idx="2">
                  <c:v>Здравоохранение</c:v>
                </c:pt>
                <c:pt idx="3">
                  <c:v>Добыча полезных ископаемых</c:v>
                </c:pt>
                <c:pt idx="4">
                  <c:v>Остальная обработка</c:v>
                </c:pt>
                <c:pt idx="5">
                  <c:v>Образование</c:v>
                </c:pt>
                <c:pt idx="6">
                  <c:v>Сельскон хозяйство</c:v>
                </c:pt>
                <c:pt idx="7">
                  <c:v>Транспорт</c:v>
                </c:pt>
                <c:pt idx="8">
                  <c:v>ВВП</c:v>
                </c:pt>
                <c:pt idx="9">
                  <c:v>Наука</c:v>
                </c:pt>
                <c:pt idx="10">
                  <c:v>Строительство</c:v>
                </c:pt>
                <c:pt idx="11">
                  <c:v>Финанесы </c:v>
                </c:pt>
                <c:pt idx="12">
                  <c:v>Оборонные производства</c:v>
                </c:pt>
              </c:strCache>
            </c:strRef>
          </c:cat>
          <c:val>
            <c:numRef>
              <c:f>'8'!$B$17:$B$29</c:f>
              <c:numCache>
                <c:formatCode>General</c:formatCode>
                <c:ptCount val="13"/>
                <c:pt idx="0">
                  <c:v>1.25</c:v>
                </c:pt>
                <c:pt idx="1">
                  <c:v>1.1499999999999999</c:v>
                </c:pt>
                <c:pt idx="2">
                  <c:v>0.94</c:v>
                </c:pt>
                <c:pt idx="3">
                  <c:v>0.97</c:v>
                </c:pt>
                <c:pt idx="4">
                  <c:v>1.03</c:v>
                </c:pt>
                <c:pt idx="5">
                  <c:v>1.03</c:v>
                </c:pt>
                <c:pt idx="6">
                  <c:v>1.06</c:v>
                </c:pt>
                <c:pt idx="7">
                  <c:v>1.06</c:v>
                </c:pt>
                <c:pt idx="8">
                  <c:v>1.08</c:v>
                </c:pt>
                <c:pt idx="9">
                  <c:v>1.1299999999999999</c:v>
                </c:pt>
                <c:pt idx="10">
                  <c:v>1.26</c:v>
                </c:pt>
                <c:pt idx="11" formatCode="0.00">
                  <c:v>1.4</c:v>
                </c:pt>
                <c:pt idx="12" formatCode="0.00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B8-43C3-B9F1-B7FD182B08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78291343"/>
        <c:axId val="305727839"/>
      </c:barChart>
      <c:catAx>
        <c:axId val="278291343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05727839"/>
        <c:crosses val="autoZero"/>
        <c:auto val="1"/>
        <c:lblAlgn val="ctr"/>
        <c:lblOffset val="100"/>
        <c:noMultiLvlLbl val="0"/>
      </c:catAx>
      <c:valAx>
        <c:axId val="305727839"/>
        <c:scaling>
          <c:orientation val="minMax"/>
          <c:min val="0.60000000000000009"/>
        </c:scaling>
        <c:delete val="1"/>
        <c:axPos val="t"/>
        <c:numFmt formatCode="General" sourceLinked="1"/>
        <c:majorTickMark val="none"/>
        <c:minorTickMark val="none"/>
        <c:tickLblPos val="nextTo"/>
        <c:crossAx val="27829134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1"/>
          <c:order val="1"/>
          <c:tx>
            <c:strRef>
              <c:f>'Вклады Год'!$L$2</c:f>
              <c:strCache>
                <c:ptCount val="1"/>
                <c:pt idx="0">
                  <c:v>Спрос/Предложение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'Вклады Год'!$J$3:$J$25</c:f>
              <c:numCache>
                <c:formatCode>General</c:formatCode>
                <c:ptCount val="2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  <c:pt idx="19">
                  <c:v>2022</c:v>
                </c:pt>
                <c:pt idx="20">
                  <c:v>2023</c:v>
                </c:pt>
                <c:pt idx="21">
                  <c:v>2024</c:v>
                </c:pt>
                <c:pt idx="22">
                  <c:v>2025</c:v>
                </c:pt>
              </c:numCache>
            </c:numRef>
          </c:cat>
          <c:val>
            <c:numRef>
              <c:f>'Вклады Год'!$L$3:$L$25</c:f>
              <c:numCache>
                <c:formatCode>0.0</c:formatCode>
                <c:ptCount val="23"/>
                <c:pt idx="0">
                  <c:v>4.8672839808481729</c:v>
                </c:pt>
                <c:pt idx="1">
                  <c:v>5.2739519889962212</c:v>
                </c:pt>
                <c:pt idx="2">
                  <c:v>5.8126869798056724</c:v>
                </c:pt>
                <c:pt idx="3">
                  <c:v>5.3365795483017271</c:v>
                </c:pt>
                <c:pt idx="4">
                  <c:v>5.6443749701327075</c:v>
                </c:pt>
                <c:pt idx="5">
                  <c:v>6.4272439530416543</c:v>
                </c:pt>
                <c:pt idx="6">
                  <c:v>4.2595623518653722</c:v>
                </c:pt>
                <c:pt idx="7">
                  <c:v>2.5654463425306453</c:v>
                </c:pt>
                <c:pt idx="8">
                  <c:v>2.5077926326004008</c:v>
                </c:pt>
                <c:pt idx="9">
                  <c:v>2.9313221905603797</c:v>
                </c:pt>
                <c:pt idx="10">
                  <c:v>2.9661834434230365</c:v>
                </c:pt>
                <c:pt idx="11">
                  <c:v>2.215335084454888</c:v>
                </c:pt>
                <c:pt idx="12">
                  <c:v>2.0914389477275135</c:v>
                </c:pt>
                <c:pt idx="13">
                  <c:v>2.2734445484599308</c:v>
                </c:pt>
                <c:pt idx="14">
                  <c:v>1.3252576746312772</c:v>
                </c:pt>
                <c:pt idx="15">
                  <c:v>2.4182863304440376</c:v>
                </c:pt>
                <c:pt idx="16">
                  <c:v>1.7686745679926903</c:v>
                </c:pt>
                <c:pt idx="17">
                  <c:v>2.4006202799275735</c:v>
                </c:pt>
                <c:pt idx="18">
                  <c:v>1.8536280885469065</c:v>
                </c:pt>
                <c:pt idx="19">
                  <c:v>4.6327671674629558</c:v>
                </c:pt>
                <c:pt idx="20">
                  <c:v>3.4691017761027041</c:v>
                </c:pt>
                <c:pt idx="21">
                  <c:v>4.5085665899948451</c:v>
                </c:pt>
                <c:pt idx="22">
                  <c:v>4.2429084000000001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73-9A42-A531-DCBF3A3CBB5E}"/>
            </c:ext>
          </c:extLst>
        </c:ser>
        <c:ser>
          <c:idx val="3"/>
          <c:order val="2"/>
          <c:tx>
            <c:strRef>
              <c:f>'Вклады Год'!$N$2</c:f>
              <c:strCache>
                <c:ptCount val="1"/>
                <c:pt idx="0">
                  <c:v>Издержки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'Вклады Год'!$J$3:$J$25</c:f>
              <c:numCache>
                <c:formatCode>General</c:formatCode>
                <c:ptCount val="2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  <c:pt idx="19">
                  <c:v>2022</c:v>
                </c:pt>
                <c:pt idx="20">
                  <c:v>2023</c:v>
                </c:pt>
                <c:pt idx="21">
                  <c:v>2024</c:v>
                </c:pt>
                <c:pt idx="22">
                  <c:v>2025</c:v>
                </c:pt>
              </c:numCache>
            </c:numRef>
          </c:cat>
          <c:val>
            <c:numRef>
              <c:f>'Вклады Год'!$N$3:$N$25</c:f>
              <c:numCache>
                <c:formatCode>0.0</c:formatCode>
                <c:ptCount val="23"/>
                <c:pt idx="0">
                  <c:v>9.8612395473897276</c:v>
                </c:pt>
                <c:pt idx="1">
                  <c:v>6.7190022602736468</c:v>
                </c:pt>
                <c:pt idx="2">
                  <c:v>6.5894543799940291</c:v>
                </c:pt>
                <c:pt idx="3">
                  <c:v>4.856412582353987</c:v>
                </c:pt>
                <c:pt idx="4">
                  <c:v>4.7427904145948423</c:v>
                </c:pt>
                <c:pt idx="5">
                  <c:v>7.9359312093941394</c:v>
                </c:pt>
                <c:pt idx="6">
                  <c:v>2.3277292033321921</c:v>
                </c:pt>
                <c:pt idx="7">
                  <c:v>6.1239717589753093</c:v>
                </c:pt>
                <c:pt idx="8">
                  <c:v>4.6308438267436447</c:v>
                </c:pt>
                <c:pt idx="9">
                  <c:v>2.1402663400482465</c:v>
                </c:pt>
                <c:pt idx="10">
                  <c:v>3.5855391828339997</c:v>
                </c:pt>
                <c:pt idx="11">
                  <c:v>3.0514202864331774</c:v>
                </c:pt>
                <c:pt idx="12">
                  <c:v>2.661705426364096</c:v>
                </c:pt>
                <c:pt idx="13">
                  <c:v>1.5316644032137747</c:v>
                </c:pt>
                <c:pt idx="14">
                  <c:v>4.4796977800808948</c:v>
                </c:pt>
                <c:pt idx="15">
                  <c:v>1.9939695094811374</c:v>
                </c:pt>
                <c:pt idx="16">
                  <c:v>1.79290080148429</c:v>
                </c:pt>
                <c:pt idx="17">
                  <c:v>0.55912243282463914</c:v>
                </c:pt>
                <c:pt idx="18">
                  <c:v>2.5483340790497948</c:v>
                </c:pt>
                <c:pt idx="19">
                  <c:v>1.7137601500660213</c:v>
                </c:pt>
                <c:pt idx="20">
                  <c:v>3.3430240448354613</c:v>
                </c:pt>
                <c:pt idx="21">
                  <c:v>2.8157105570560579</c:v>
                </c:pt>
                <c:pt idx="22">
                  <c:v>4.0558164900000007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C73-9A42-A531-DCBF3A3CBB5E}"/>
            </c:ext>
          </c:extLst>
        </c:ser>
        <c:ser>
          <c:idx val="2"/>
          <c:order val="3"/>
          <c:tx>
            <c:strRef>
              <c:f>'Вклады Год'!$M$2</c:f>
              <c:strCache>
                <c:ptCount val="1"/>
                <c:pt idx="0">
                  <c:v>Курс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numRef>
              <c:f>'Вклады Год'!$J$3:$J$25</c:f>
              <c:numCache>
                <c:formatCode>General</c:formatCode>
                <c:ptCount val="2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  <c:pt idx="19">
                  <c:v>2022</c:v>
                </c:pt>
                <c:pt idx="20">
                  <c:v>2023</c:v>
                </c:pt>
                <c:pt idx="21">
                  <c:v>2024</c:v>
                </c:pt>
                <c:pt idx="22">
                  <c:v>2025</c:v>
                </c:pt>
              </c:numCache>
            </c:numRef>
          </c:cat>
          <c:val>
            <c:numRef>
              <c:f>'Вклады Год'!$M$3:$M$25</c:f>
              <c:numCache>
                <c:formatCode>0.0</c:formatCode>
                <c:ptCount val="23"/>
                <c:pt idx="0">
                  <c:v>-0.37294974828502858</c:v>
                </c:pt>
                <c:pt idx="1">
                  <c:v>-1.0901045791649475</c:v>
                </c:pt>
                <c:pt idx="2">
                  <c:v>-0.3273169149455798</c:v>
                </c:pt>
                <c:pt idx="3">
                  <c:v>-0.69819667492045168</c:v>
                </c:pt>
                <c:pt idx="4">
                  <c:v>-1.0429474266729251</c:v>
                </c:pt>
                <c:pt idx="5">
                  <c:v>-0.50522793251567499</c:v>
                </c:pt>
                <c:pt idx="6">
                  <c:v>4.9925331354758065</c:v>
                </c:pt>
                <c:pt idx="7">
                  <c:v>-0.81886856170761013</c:v>
                </c:pt>
                <c:pt idx="8">
                  <c:v>-0.56917101818075977</c:v>
                </c:pt>
                <c:pt idx="9">
                  <c:v>1.0175067684476646</c:v>
                </c:pt>
                <c:pt idx="10">
                  <c:v>0.44455429306268318</c:v>
                </c:pt>
                <c:pt idx="11">
                  <c:v>3.6482156501722436</c:v>
                </c:pt>
                <c:pt idx="12">
                  <c:v>10.461757901593773</c:v>
                </c:pt>
                <c:pt idx="13">
                  <c:v>1.7863885348576309</c:v>
                </c:pt>
                <c:pt idx="14">
                  <c:v>-2.3121806576690718</c:v>
                </c:pt>
                <c:pt idx="15">
                  <c:v>1.3193090898703101</c:v>
                </c:pt>
                <c:pt idx="16">
                  <c:v>0.5876635345336515</c:v>
                </c:pt>
                <c:pt idx="17">
                  <c:v>2.0253551866334183</c:v>
                </c:pt>
                <c:pt idx="18">
                  <c:v>0.38307037673926336</c:v>
                </c:pt>
                <c:pt idx="19">
                  <c:v>6.5462347346121232</c:v>
                </c:pt>
                <c:pt idx="20">
                  <c:v>-1.2039669603481888</c:v>
                </c:pt>
                <c:pt idx="21">
                  <c:v>0.99146396537510195</c:v>
                </c:pt>
                <c:pt idx="22">
                  <c:v>0.35594399999999998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C73-9A42-A531-DCBF3A3CBB5E}"/>
            </c:ext>
          </c:extLst>
        </c:ser>
        <c:ser>
          <c:idx val="4"/>
          <c:order val="4"/>
          <c:tx>
            <c:strRef>
              <c:f>'Вклады Год'!$O$2</c:f>
              <c:strCache>
                <c:ptCount val="1"/>
                <c:pt idx="0">
                  <c:v>Прочие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numRef>
              <c:f>'Вклады Год'!$J$3:$J$25</c:f>
              <c:numCache>
                <c:formatCode>General</c:formatCode>
                <c:ptCount val="2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  <c:pt idx="19">
                  <c:v>2022</c:v>
                </c:pt>
                <c:pt idx="20">
                  <c:v>2023</c:v>
                </c:pt>
                <c:pt idx="21">
                  <c:v>2024</c:v>
                </c:pt>
                <c:pt idx="22">
                  <c:v>2025</c:v>
                </c:pt>
              </c:numCache>
            </c:numRef>
          </c:cat>
          <c:val>
            <c:numRef>
              <c:f>'Вклады Год'!$O$3:$O$25</c:f>
              <c:numCache>
                <c:formatCode>0.0</c:formatCode>
                <c:ptCount val="23"/>
                <c:pt idx="0">
                  <c:v>-0.69228184446327212</c:v>
                </c:pt>
                <c:pt idx="1">
                  <c:v>-1.4235119830519949E-2</c:v>
                </c:pt>
                <c:pt idx="2">
                  <c:v>0.61048203853187744</c:v>
                </c:pt>
                <c:pt idx="3">
                  <c:v>0.17385998880118692</c:v>
                </c:pt>
                <c:pt idx="4">
                  <c:v>-0.33692209767493431</c:v>
                </c:pt>
                <c:pt idx="5">
                  <c:v>0.25282136521808241</c:v>
                </c:pt>
                <c:pt idx="6">
                  <c:v>6.7504581751029136E-2</c:v>
                </c:pt>
                <c:pt idx="7">
                  <c:v>-1.0211574094389739</c:v>
                </c:pt>
                <c:pt idx="8">
                  <c:v>1.871005315442674</c:v>
                </c:pt>
                <c:pt idx="9">
                  <c:v>-1.0143626340838212</c:v>
                </c:pt>
                <c:pt idx="10">
                  <c:v>-0.2425598278743788</c:v>
                </c:pt>
                <c:pt idx="11">
                  <c:v>-1.0915552750492887</c:v>
                </c:pt>
                <c:pt idx="12">
                  <c:v>0.31949703092371884</c:v>
                </c:pt>
                <c:pt idx="13">
                  <c:v>1.4509380787561739</c:v>
                </c:pt>
                <c:pt idx="14">
                  <c:v>0.19055959473548967</c:v>
                </c:pt>
                <c:pt idx="15">
                  <c:v>-2.8532595526066649</c:v>
                </c:pt>
                <c:pt idx="16">
                  <c:v>0.32112830159074779</c:v>
                </c:pt>
                <c:pt idx="17">
                  <c:v>-1.6034375805974905</c:v>
                </c:pt>
                <c:pt idx="18">
                  <c:v>1.9094234406618353</c:v>
                </c:pt>
                <c:pt idx="19">
                  <c:v>0.85722764053040024</c:v>
                </c:pt>
                <c:pt idx="20">
                  <c:v>0.25129736375500311</c:v>
                </c:pt>
                <c:pt idx="21">
                  <c:v>0.1278168052811548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C73-9A42-A531-DCBF3A3CBB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633737471"/>
        <c:axId val="821053871"/>
      </c:barChart>
      <c:lineChart>
        <c:grouping val="standard"/>
        <c:varyColors val="0"/>
        <c:ser>
          <c:idx val="0"/>
          <c:order val="0"/>
          <c:tx>
            <c:strRef>
              <c:f>'Вклады Год'!$K$2</c:f>
              <c:strCache>
                <c:ptCount val="1"/>
                <c:pt idx="0">
                  <c:v>ИПЦ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'Вклады Год'!$J$3:$J$25</c:f>
              <c:numCache>
                <c:formatCode>General</c:formatCode>
                <c:ptCount val="2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  <c:pt idx="19">
                  <c:v>2022</c:v>
                </c:pt>
                <c:pt idx="20">
                  <c:v>2023</c:v>
                </c:pt>
                <c:pt idx="21">
                  <c:v>2024</c:v>
                </c:pt>
                <c:pt idx="22">
                  <c:v>2025</c:v>
                </c:pt>
              </c:numCache>
            </c:numRef>
          </c:cat>
          <c:val>
            <c:numRef>
              <c:f>'Вклады Год'!$K$3:$K$25</c:f>
              <c:numCache>
                <c:formatCode>0.0</c:formatCode>
                <c:ptCount val="23"/>
                <c:pt idx="0">
                  <c:v>13.6632919354896</c:v>
                </c:pt>
                <c:pt idx="1">
                  <c:v>10.888614550274401</c:v>
                </c:pt>
                <c:pt idx="2">
                  <c:v>12.685306483386</c:v>
                </c:pt>
                <c:pt idx="3">
                  <c:v>9.6686554445364497</c:v>
                </c:pt>
                <c:pt idx="4">
                  <c:v>9.0072958603796902</c:v>
                </c:pt>
                <c:pt idx="5">
                  <c:v>14.1107685951382</c:v>
                </c:pt>
                <c:pt idx="6">
                  <c:v>11.6473292724244</c:v>
                </c:pt>
                <c:pt idx="7">
                  <c:v>6.8493921303593703</c:v>
                </c:pt>
                <c:pt idx="8">
                  <c:v>8.4404707566059596</c:v>
                </c:pt>
                <c:pt idx="9">
                  <c:v>5.07473266497247</c:v>
                </c:pt>
                <c:pt idx="10">
                  <c:v>6.7537170914453402</c:v>
                </c:pt>
                <c:pt idx="11">
                  <c:v>7.8234157460110199</c:v>
                </c:pt>
                <c:pt idx="12">
                  <c:v>15.5343993066091</c:v>
                </c:pt>
                <c:pt idx="13">
                  <c:v>7.0424355652875104</c:v>
                </c:pt>
                <c:pt idx="14">
                  <c:v>3.6833343917785899</c:v>
                </c:pt>
                <c:pt idx="15">
                  <c:v>2.8783053771888198</c:v>
                </c:pt>
                <c:pt idx="16">
                  <c:v>4.4703672056013799</c:v>
                </c:pt>
                <c:pt idx="17">
                  <c:v>3.38166031878814</c:v>
                </c:pt>
                <c:pt idx="18">
                  <c:v>6.6944559849978003</c:v>
                </c:pt>
                <c:pt idx="19">
                  <c:v>13.7499896926715</c:v>
                </c:pt>
                <c:pt idx="20">
                  <c:v>5.8594562243449797</c:v>
                </c:pt>
                <c:pt idx="21">
                  <c:v>8.4435579177071602</c:v>
                </c:pt>
                <c:pt idx="22">
                  <c:v>8.6546688899999999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C73-9A42-A531-DCBF3A3CBB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33737471"/>
        <c:axId val="821053871"/>
      </c:lineChart>
      <c:catAx>
        <c:axId val="16337374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21053871"/>
        <c:crosses val="autoZero"/>
        <c:auto val="1"/>
        <c:lblAlgn val="ctr"/>
        <c:lblOffset val="100"/>
        <c:noMultiLvlLbl val="0"/>
      </c:catAx>
      <c:valAx>
        <c:axId val="8210538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337374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1"/>
          <c:order val="0"/>
          <c:tx>
            <c:strRef>
              <c:f>'Вклады Год'!$L$2</c:f>
              <c:strCache>
                <c:ptCount val="1"/>
                <c:pt idx="0">
                  <c:v>Спрос/Предложение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'Вклады Год'!$J$3:$J$25</c:f>
              <c:numCache>
                <c:formatCode>General</c:formatCode>
                <c:ptCount val="2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  <c:pt idx="19">
                  <c:v>2022</c:v>
                </c:pt>
                <c:pt idx="20">
                  <c:v>2023</c:v>
                </c:pt>
                <c:pt idx="21">
                  <c:v>2024</c:v>
                </c:pt>
                <c:pt idx="22">
                  <c:v>2025</c:v>
                </c:pt>
              </c:numCache>
            </c:numRef>
          </c:cat>
          <c:val>
            <c:numRef>
              <c:f>'Вклады Год'!$L$3:$L$25</c:f>
              <c:numCache>
                <c:formatCode>0.0</c:formatCode>
                <c:ptCount val="23"/>
                <c:pt idx="0">
                  <c:v>4.8672839808481729</c:v>
                </c:pt>
                <c:pt idx="1">
                  <c:v>5.2739519889962212</c:v>
                </c:pt>
                <c:pt idx="2">
                  <c:v>5.8126869798056724</c:v>
                </c:pt>
                <c:pt idx="3">
                  <c:v>5.3365795483017271</c:v>
                </c:pt>
                <c:pt idx="4">
                  <c:v>5.6443749701327075</c:v>
                </c:pt>
                <c:pt idx="5">
                  <c:v>6.4272439530416543</c:v>
                </c:pt>
                <c:pt idx="6">
                  <c:v>4.2595623518653722</c:v>
                </c:pt>
                <c:pt idx="7">
                  <c:v>2.5654463425306453</c:v>
                </c:pt>
                <c:pt idx="8">
                  <c:v>2.5077926326004008</c:v>
                </c:pt>
                <c:pt idx="9">
                  <c:v>2.9313221905603797</c:v>
                </c:pt>
                <c:pt idx="10">
                  <c:v>2.9661834434230365</c:v>
                </c:pt>
                <c:pt idx="11">
                  <c:v>2.215335084454888</c:v>
                </c:pt>
                <c:pt idx="12">
                  <c:v>2.0914389477275135</c:v>
                </c:pt>
                <c:pt idx="13">
                  <c:v>2.2734445484599308</c:v>
                </c:pt>
                <c:pt idx="14">
                  <c:v>1.3252576746312772</c:v>
                </c:pt>
                <c:pt idx="15">
                  <c:v>2.4182863304440376</c:v>
                </c:pt>
                <c:pt idx="16">
                  <c:v>1.7686745679926903</c:v>
                </c:pt>
                <c:pt idx="17">
                  <c:v>2.4006202799275735</c:v>
                </c:pt>
                <c:pt idx="18">
                  <c:v>1.8536280885469065</c:v>
                </c:pt>
                <c:pt idx="19">
                  <c:v>4.6327671674629558</c:v>
                </c:pt>
                <c:pt idx="20">
                  <c:v>3.4691017761027041</c:v>
                </c:pt>
                <c:pt idx="21">
                  <c:v>4.5085665899948451</c:v>
                </c:pt>
                <c:pt idx="22">
                  <c:v>4.2429084000000001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43-3142-947F-0B69FBE34A18}"/>
            </c:ext>
          </c:extLst>
        </c:ser>
        <c:ser>
          <c:idx val="2"/>
          <c:order val="1"/>
          <c:tx>
            <c:strRef>
              <c:f>'Вклады Год'!$N$2</c:f>
              <c:strCache>
                <c:ptCount val="1"/>
                <c:pt idx="0">
                  <c:v>Издержки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'Вклады Год'!$J$3:$J$25</c:f>
              <c:numCache>
                <c:formatCode>General</c:formatCode>
                <c:ptCount val="2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  <c:pt idx="19">
                  <c:v>2022</c:v>
                </c:pt>
                <c:pt idx="20">
                  <c:v>2023</c:v>
                </c:pt>
                <c:pt idx="21">
                  <c:v>2024</c:v>
                </c:pt>
                <c:pt idx="22">
                  <c:v>2025</c:v>
                </c:pt>
              </c:numCache>
            </c:numRef>
          </c:cat>
          <c:val>
            <c:numRef>
              <c:f>'Вклады Год'!$N$3:$N$25</c:f>
              <c:numCache>
                <c:formatCode>0.0</c:formatCode>
                <c:ptCount val="23"/>
                <c:pt idx="0">
                  <c:v>9.8612395473897276</c:v>
                </c:pt>
                <c:pt idx="1">
                  <c:v>6.7190022602736468</c:v>
                </c:pt>
                <c:pt idx="2">
                  <c:v>6.5894543799940291</c:v>
                </c:pt>
                <c:pt idx="3">
                  <c:v>4.856412582353987</c:v>
                </c:pt>
                <c:pt idx="4">
                  <c:v>4.7427904145948423</c:v>
                </c:pt>
                <c:pt idx="5">
                  <c:v>7.9359312093941394</c:v>
                </c:pt>
                <c:pt idx="6">
                  <c:v>2.3277292033321921</c:v>
                </c:pt>
                <c:pt idx="7">
                  <c:v>6.1239717589753093</c:v>
                </c:pt>
                <c:pt idx="8">
                  <c:v>4.6308438267436447</c:v>
                </c:pt>
                <c:pt idx="9">
                  <c:v>2.1402663400482465</c:v>
                </c:pt>
                <c:pt idx="10">
                  <c:v>3.5855391828339997</c:v>
                </c:pt>
                <c:pt idx="11">
                  <c:v>3.0514202864331774</c:v>
                </c:pt>
                <c:pt idx="12">
                  <c:v>2.661705426364096</c:v>
                </c:pt>
                <c:pt idx="13">
                  <c:v>1.5316644032137747</c:v>
                </c:pt>
                <c:pt idx="14">
                  <c:v>4.4796977800808948</c:v>
                </c:pt>
                <c:pt idx="15">
                  <c:v>1.9939695094811374</c:v>
                </c:pt>
                <c:pt idx="16">
                  <c:v>1.79290080148429</c:v>
                </c:pt>
                <c:pt idx="17">
                  <c:v>0.55912243282463914</c:v>
                </c:pt>
                <c:pt idx="18">
                  <c:v>2.5483340790497948</c:v>
                </c:pt>
                <c:pt idx="19">
                  <c:v>1.7137601500660213</c:v>
                </c:pt>
                <c:pt idx="20">
                  <c:v>3.3430240448354613</c:v>
                </c:pt>
                <c:pt idx="21">
                  <c:v>2.8157105570560579</c:v>
                </c:pt>
                <c:pt idx="22">
                  <c:v>4.0558164900000007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243-3142-947F-0B69FBE34A18}"/>
            </c:ext>
          </c:extLst>
        </c:ser>
        <c:ser>
          <c:idx val="0"/>
          <c:order val="2"/>
          <c:tx>
            <c:strRef>
              <c:f>'Вклады Год'!$M$2</c:f>
              <c:strCache>
                <c:ptCount val="1"/>
                <c:pt idx="0">
                  <c:v>Курс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numRef>
              <c:f>'Вклады Год'!$J$3:$J$25</c:f>
              <c:numCache>
                <c:formatCode>General</c:formatCode>
                <c:ptCount val="23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  <c:pt idx="18">
                  <c:v>2021</c:v>
                </c:pt>
                <c:pt idx="19">
                  <c:v>2022</c:v>
                </c:pt>
                <c:pt idx="20">
                  <c:v>2023</c:v>
                </c:pt>
                <c:pt idx="21">
                  <c:v>2024</c:v>
                </c:pt>
                <c:pt idx="22">
                  <c:v>2025</c:v>
                </c:pt>
              </c:numCache>
            </c:numRef>
          </c:cat>
          <c:val>
            <c:numRef>
              <c:f>'Вклады Год'!$M$3:$M$25</c:f>
              <c:numCache>
                <c:formatCode>0.0</c:formatCode>
                <c:ptCount val="23"/>
                <c:pt idx="0">
                  <c:v>-0.37294974828502858</c:v>
                </c:pt>
                <c:pt idx="1">
                  <c:v>-1.0901045791649475</c:v>
                </c:pt>
                <c:pt idx="2">
                  <c:v>-0.3273169149455798</c:v>
                </c:pt>
                <c:pt idx="3">
                  <c:v>-0.69819667492045168</c:v>
                </c:pt>
                <c:pt idx="4">
                  <c:v>-1.0429474266729251</c:v>
                </c:pt>
                <c:pt idx="5">
                  <c:v>-0.50522793251567499</c:v>
                </c:pt>
                <c:pt idx="6">
                  <c:v>4.9925331354758065</c:v>
                </c:pt>
                <c:pt idx="7">
                  <c:v>-0.81886856170761013</c:v>
                </c:pt>
                <c:pt idx="8">
                  <c:v>-0.56917101818075977</c:v>
                </c:pt>
                <c:pt idx="9">
                  <c:v>1.0175067684476646</c:v>
                </c:pt>
                <c:pt idx="10">
                  <c:v>0.44455429306268318</c:v>
                </c:pt>
                <c:pt idx="11">
                  <c:v>3.6482156501722436</c:v>
                </c:pt>
                <c:pt idx="12">
                  <c:v>10.461757901593773</c:v>
                </c:pt>
                <c:pt idx="13">
                  <c:v>1.7863885348576309</c:v>
                </c:pt>
                <c:pt idx="14">
                  <c:v>-2.3121806576690718</c:v>
                </c:pt>
                <c:pt idx="15">
                  <c:v>1.3193090898703101</c:v>
                </c:pt>
                <c:pt idx="16">
                  <c:v>0.5876635345336515</c:v>
                </c:pt>
                <c:pt idx="17">
                  <c:v>2.0253551866334183</c:v>
                </c:pt>
                <c:pt idx="18">
                  <c:v>0.38307037673926336</c:v>
                </c:pt>
                <c:pt idx="19">
                  <c:v>6.5462347346121232</c:v>
                </c:pt>
                <c:pt idx="20">
                  <c:v>-1.2039669603481888</c:v>
                </c:pt>
                <c:pt idx="21">
                  <c:v>0.99146396537510195</c:v>
                </c:pt>
                <c:pt idx="22">
                  <c:v>0.35594399999999998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243-3142-947F-0B69FBE34A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633737471"/>
        <c:axId val="821053871"/>
      </c:barChart>
      <c:catAx>
        <c:axId val="16337374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21053871"/>
        <c:crosses val="autoZero"/>
        <c:auto val="1"/>
        <c:lblAlgn val="ctr"/>
        <c:lblOffset val="100"/>
        <c:noMultiLvlLbl val="0"/>
      </c:catAx>
      <c:valAx>
        <c:axId val="8210538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337374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0.20349</cdr:x>
      <cdr:y>0</cdr:y>
    </cdr:from>
    <cdr:to>
      <cdr:x>0.25111</cdr:x>
      <cdr:y>0.06817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019B90EE-7E0F-73E2-C8E9-9B695EB74832}"/>
            </a:ext>
          </a:extLst>
        </cdr:cNvPr>
        <cdr:cNvSpPr txBox="1"/>
      </cdr:nvSpPr>
      <cdr:spPr>
        <a:xfrm xmlns:a="http://schemas.openxmlformats.org/drawingml/2006/main">
          <a:off x="4357254" y="0"/>
          <a:ext cx="1019649" cy="6155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4000" b="1" kern="1200" dirty="0">
              <a:solidFill>
                <a:srgbClr val="FF0000"/>
              </a:solidFill>
            </a:rPr>
            <a:t>4.1</a:t>
          </a:r>
          <a:endParaRPr lang="ru-RU" sz="4000" b="1" kern="1200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0.51068</cdr:x>
      <cdr:y>0</cdr:y>
    </cdr:from>
    <cdr:to>
      <cdr:x>0.5583</cdr:x>
      <cdr:y>0.06816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EB56BFC6-8C74-0E50-7F5B-2BD3EBC5D31C}"/>
            </a:ext>
          </a:extLst>
        </cdr:cNvPr>
        <cdr:cNvSpPr txBox="1"/>
      </cdr:nvSpPr>
      <cdr:spPr>
        <a:xfrm xmlns:a="http://schemas.openxmlformats.org/drawingml/2006/main">
          <a:off x="10934700" y="0"/>
          <a:ext cx="1019649" cy="6154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4000" b="1" kern="1200" dirty="0">
              <a:solidFill>
                <a:srgbClr val="FF0000"/>
              </a:solidFill>
            </a:rPr>
            <a:t>4.9</a:t>
          </a:r>
          <a:endParaRPr lang="ru-RU" sz="4000" b="1" kern="1200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0.78877</cdr:x>
      <cdr:y>0</cdr:y>
    </cdr:from>
    <cdr:to>
      <cdr:x>0.83639</cdr:x>
      <cdr:y>0.06817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EB56BFC6-8C74-0E50-7F5B-2BD3EBC5D31C}"/>
            </a:ext>
          </a:extLst>
        </cdr:cNvPr>
        <cdr:cNvSpPr txBox="1"/>
      </cdr:nvSpPr>
      <cdr:spPr>
        <a:xfrm xmlns:a="http://schemas.openxmlformats.org/drawingml/2006/main">
          <a:off x="16889307" y="-2781300"/>
          <a:ext cx="1019649" cy="6155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4000" b="1" kern="1200" dirty="0">
              <a:solidFill>
                <a:srgbClr val="FF0000"/>
              </a:solidFill>
            </a:rPr>
            <a:t>1.0</a:t>
          </a:r>
          <a:endParaRPr lang="ru-RU" sz="4000" b="1" kern="1200" dirty="0">
            <a:solidFill>
              <a:srgbClr val="FF0000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>
            <a:spLocks noGrp="1" noRot="1" noChangeAspect="1"/>
          </p:cNvSpPr>
          <p:nvPr>
            <p:ph type="sldImg"/>
          </p:nvPr>
        </p:nvSpPr>
        <p:spPr>
          <a:xfrm>
            <a:off x="87313" y="744538"/>
            <a:ext cx="6623050" cy="3725862"/>
          </a:xfrm>
          <a:prstGeom prst="rect">
            <a:avLst/>
          </a:prstGeom>
        </p:spPr>
        <p:txBody>
          <a:bodyPr lIns="92409" tIns="46204" rIns="92409" bIns="46204"/>
          <a:lstStyle/>
          <a:p>
            <a:endParaRPr/>
          </a:p>
        </p:txBody>
      </p:sp>
      <p:sp>
        <p:nvSpPr>
          <p:cNvPr id="63" name="Shape 63"/>
          <p:cNvSpPr>
            <a:spLocks noGrp="1"/>
          </p:cNvSpPr>
          <p:nvPr>
            <p:ph type="body" sz="quarter" idx="1"/>
          </p:nvPr>
        </p:nvSpPr>
        <p:spPr>
          <a:xfrm>
            <a:off x="906357" y="4715908"/>
            <a:ext cx="4984962" cy="4467700"/>
          </a:xfrm>
          <a:prstGeom prst="rect">
            <a:avLst/>
          </a:prstGeom>
        </p:spPr>
        <p:txBody>
          <a:bodyPr lIns="92409" tIns="46204" rIns="92409" bIns="46204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2989265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Титул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Информация о мероприятии" title="Информация о мероприятии"/>
          <p:cNvSpPr txBox="1">
            <a:spLocks noGrp="1"/>
          </p:cNvSpPr>
          <p:nvPr>
            <p:ph type="body" sz="quarter" idx="13"/>
          </p:nvPr>
        </p:nvSpPr>
        <p:spPr>
          <a:xfrm>
            <a:off x="1294681" y="6822773"/>
            <a:ext cx="12700002" cy="692498"/>
          </a:xfrm>
          <a:prstGeom prst="rect">
            <a:avLst/>
          </a:prstGeom>
        </p:spPr>
        <p:txBody>
          <a:bodyPr lIns="0" tIns="0" rIns="0" bIns="0" anchor="t">
            <a:spAutoFit/>
          </a:bodyPr>
          <a:lstStyle>
            <a:lvl1pPr marL="0" indent="0" algn="l">
              <a:buSzTx/>
              <a:buNone/>
              <a:defRPr b="0"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Имя автора" title="Имя автора"/>
          <p:cNvSpPr txBox="1">
            <a:spLocks noGrp="1"/>
          </p:cNvSpPr>
          <p:nvPr>
            <p:ph type="body" sz="quarter" idx="14"/>
          </p:nvPr>
        </p:nvSpPr>
        <p:spPr>
          <a:xfrm>
            <a:off x="1280257" y="5876711"/>
            <a:ext cx="12700002" cy="692498"/>
          </a:xfrm>
          <a:prstGeom prst="rect">
            <a:avLst/>
          </a:prstGeom>
        </p:spPr>
        <p:txBody>
          <a:bodyPr lIns="0" tIns="0" rIns="0" bIns="0" anchor="t">
            <a:spAutoFit/>
          </a:bodyPr>
          <a:lstStyle>
            <a:lvl1pPr marL="0" indent="0" algn="l">
              <a:buSzTx/>
              <a:buNone/>
              <a:defRPr b="1"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295400" y="1054101"/>
            <a:ext cx="15240000" cy="4184750"/>
          </a:xfrm>
          <a:prstGeom prst="rect">
            <a:avLst/>
          </a:prstGeom>
        </p:spPr>
        <p:txBody>
          <a:bodyPr lIns="0" tIns="0" rIns="0" bIns="0" anchor="t"/>
          <a:lstStyle/>
          <a:p>
            <a:r>
              <a:rPr lang="ru-RU"/>
              <a:t>Образец заголовка</a:t>
            </a:r>
            <a:endParaRPr/>
          </a:p>
        </p:txBody>
      </p:sp>
      <p:pic>
        <p:nvPicPr>
          <p:cNvPr id="8" name="Изображение" descr="Изображение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0256" y="10766952"/>
            <a:ext cx="8003800" cy="2110600"/>
          </a:xfrm>
          <a:prstGeom prst="rect">
            <a:avLst/>
          </a:prstGeom>
          <a:ln w="12700">
            <a:miter lim="400000"/>
          </a:ln>
        </p:spPr>
      </p:pic>
      <p:pic>
        <p:nvPicPr>
          <p:cNvPr id="9" name="Изображение" descr="Изображение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46804" y="2956306"/>
            <a:ext cx="10751988" cy="10779236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709362508"/>
      </p:ext>
    </p:extLst>
  </p:cSld>
  <p:clrMapOvr>
    <a:masterClrMapping/>
  </p:clrMapOvr>
  <p:transition spd="med"/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и пун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Линия"/>
          <p:cNvSpPr/>
          <p:nvPr/>
        </p:nvSpPr>
        <p:spPr>
          <a:xfrm>
            <a:off x="1292523" y="2267529"/>
            <a:ext cx="21798958" cy="2"/>
          </a:xfrm>
          <a:prstGeom prst="line">
            <a:avLst/>
          </a:prstGeom>
          <a:ln w="19050">
            <a:solidFill>
              <a:srgbClr val="D5D5D5"/>
            </a:solidFill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3200"/>
          </a:p>
        </p:txBody>
      </p:sp>
      <p:sp>
        <p:nvSpPr>
          <p:cNvPr id="12" name="Macroeconomic stability…"/>
          <p:cNvSpPr txBox="1">
            <a:spLocks noGrp="1"/>
          </p:cNvSpPr>
          <p:nvPr>
            <p:ph type="body" sz="half" idx="15" hasCustomPrompt="1"/>
          </p:nvPr>
        </p:nvSpPr>
        <p:spPr>
          <a:xfrm>
            <a:off x="1292523" y="3160322"/>
            <a:ext cx="21798958" cy="8413712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marR="0" indent="0" algn="l" defTabSz="8255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lang="en-US" sz="3000" b="1" baseline="0" smtClean="0">
                <a:solidFill>
                  <a:srgbClr val="262626"/>
                </a:solidFill>
                <a:sym typeface="Arial"/>
              </a:defRPr>
            </a:lvl1pPr>
            <a:lvl2pPr>
              <a:defRPr/>
            </a:lvl2pPr>
          </a:lstStyle>
          <a:p>
            <a:r>
              <a:rPr lang="ru-RU" dirty="0"/>
              <a:t>Уровень текста 1</a:t>
            </a:r>
          </a:p>
          <a:p>
            <a:pPr marL="635000" marR="0" lvl="1" indent="0" algn="l" defTabSz="8255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/>
            </a:pPr>
            <a:endParaRPr lang="ru-RU" dirty="0"/>
          </a:p>
          <a:p>
            <a:pPr marL="635000" marR="0" lvl="1" indent="0" algn="l" defTabSz="8255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ru-RU" dirty="0"/>
              <a:t>Уровень текста 2</a:t>
            </a:r>
          </a:p>
          <a:p>
            <a:endParaRPr lang="ru-RU" dirty="0"/>
          </a:p>
        </p:txBody>
      </p:sp>
      <p:sp>
        <p:nvSpPr>
          <p:cNvPr id="44" name="Прямоугольник"/>
          <p:cNvSpPr/>
          <p:nvPr/>
        </p:nvSpPr>
        <p:spPr>
          <a:xfrm>
            <a:off x="0" y="12464682"/>
            <a:ext cx="24384000" cy="1248848"/>
          </a:xfrm>
          <a:prstGeom prst="rect">
            <a:avLst/>
          </a:prstGeom>
          <a:solidFill>
            <a:srgbClr val="F2F2F2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3200"/>
          </a:p>
        </p:txBody>
      </p:sp>
      <p:sp>
        <p:nvSpPr>
          <p:cNvPr id="45" name="Source:"/>
          <p:cNvSpPr txBox="1">
            <a:spLocks noGrp="1"/>
          </p:cNvSpPr>
          <p:nvPr>
            <p:ph type="body" sz="quarter" idx="14" hasCustomPrompt="1"/>
          </p:nvPr>
        </p:nvSpPr>
        <p:spPr>
          <a:xfrm>
            <a:off x="3926150" y="12898661"/>
            <a:ext cx="19193608" cy="485518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r">
              <a:buSzTx/>
              <a:buNone/>
              <a:defRPr sz="2400" b="0">
                <a:solidFill>
                  <a:srgbClr val="5E5E5E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rPr lang="ru-RU" dirty="0"/>
              <a:t>Источник</a:t>
            </a:r>
            <a:r>
              <a:rPr dirty="0"/>
              <a:t>: </a:t>
            </a:r>
          </a:p>
        </p:txBody>
      </p:sp>
      <p:sp>
        <p:nvSpPr>
          <p:cNvPr id="48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1292522" y="12889781"/>
            <a:ext cx="469680" cy="461666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3000">
                <a:solidFill>
                  <a:srgbClr val="5E5E5E"/>
                </a:solidFill>
                <a:latin typeface="+mn-lt"/>
                <a:ea typeface="+mn-ea"/>
                <a:cs typeface="+mn-cs"/>
                <a:sym typeface="Arial"/>
              </a:defRPr>
            </a:lvl1pPr>
          </a:lstStyle>
          <a:p>
            <a:fld id="{86CB4B4D-7CA3-9044-876B-883B54F8677D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49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308101" y="579"/>
            <a:ext cx="18415002" cy="2266950"/>
          </a:xfrm>
          <a:prstGeom prst="rect">
            <a:avLst/>
          </a:prstGeom>
        </p:spPr>
        <p:txBody>
          <a:bodyPr lIns="0" tIns="0" rIns="0" bIns="0"/>
          <a:lstStyle>
            <a:lvl1pPr>
              <a:defRPr sz="4000" b="1"/>
            </a:lvl1pPr>
          </a:lstStyle>
          <a:p>
            <a:r>
              <a:rPr dirty="0" err="1"/>
              <a:t>Текст</a:t>
            </a:r>
            <a:r>
              <a:rPr dirty="0"/>
              <a:t> </a:t>
            </a:r>
            <a:r>
              <a:rPr dirty="0" err="1"/>
              <a:t>заголовка</a:t>
            </a:r>
            <a:endParaRPr dirty="0"/>
          </a:p>
        </p:txBody>
      </p:sp>
      <p:pic>
        <p:nvPicPr>
          <p:cNvPr id="9" name="Изображение" descr="Изображение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428771" y="442587"/>
            <a:ext cx="2662710" cy="1401986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759192586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Заголовок раздела">
    <p:bg>
      <p:bgPr>
        <a:solidFill>
          <a:srgbClr val="CCD5D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1." title="1."/>
          <p:cNvSpPr txBox="1">
            <a:spLocks noGrp="1"/>
          </p:cNvSpPr>
          <p:nvPr>
            <p:ph type="body" sz="quarter" idx="13" hasCustomPrompt="1"/>
          </p:nvPr>
        </p:nvSpPr>
        <p:spPr>
          <a:xfrm>
            <a:off x="1280257" y="1033810"/>
            <a:ext cx="16002002" cy="1576488"/>
          </a:xfrm>
          <a:prstGeom prst="rect">
            <a:avLst/>
          </a:prstGeom>
        </p:spPr>
        <p:txBody>
          <a:bodyPr lIns="0" tIns="0" rIns="0" bIns="0" anchor="t"/>
          <a:lstStyle>
            <a:lvl1pPr marL="0" marR="0" indent="0" algn="l" defTabSz="8255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000" b="0"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 marL="0" marR="0" lvl="0" indent="0" algn="l" defTabSz="8255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14AFA94-2DE3-486E-8B0C-CDAF1E55B7F8}" type="slidenum">
              <a:rPr lang="ru-RU" smtClean="0"/>
              <a:pPr marL="0" marR="0" lvl="0" indent="0" algn="l" defTabSz="8255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dirty="0"/>
              <a:t>.</a:t>
            </a:r>
          </a:p>
        </p:txBody>
      </p:sp>
      <p:sp>
        <p:nvSpPr>
          <p:cNvPr id="35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280257" y="5151091"/>
            <a:ext cx="16002002" cy="7620002"/>
          </a:xfrm>
          <a:prstGeom prst="rect">
            <a:avLst/>
          </a:prstGeom>
        </p:spPr>
        <p:txBody>
          <a:bodyPr lIns="0" tIns="0" rIns="0" bIns="0" anchor="t"/>
          <a:lstStyle/>
          <a:p>
            <a:r>
              <a:rPr lang="ru-RU"/>
              <a:t>Образец заголовка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46322295"/>
      </p:ext>
    </p:extLst>
  </p:cSld>
  <p:clrMapOvr>
    <a:masterClrMapping/>
  </p:clrMapOvr>
  <p:transition spd="med"/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0282340"/>
      </p:ext>
    </p:extLst>
  </p:cSld>
  <p:clrMapOvr>
    <a:masterClrMapping/>
  </p:clrMapOvr>
  <p:transition spd="med"/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Контакты">
    <p:bg>
      <p:bgPr>
        <a:solidFill>
          <a:srgbClr val="CED5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Контакты"/>
          <p:cNvSpPr txBox="1">
            <a:spLocks noGrp="1"/>
          </p:cNvSpPr>
          <p:nvPr>
            <p:ph type="body" sz="quarter" idx="13"/>
          </p:nvPr>
        </p:nvSpPr>
        <p:spPr>
          <a:xfrm>
            <a:off x="1280257" y="1033810"/>
            <a:ext cx="22567430" cy="1576488"/>
          </a:xfrm>
          <a:prstGeom prst="rect">
            <a:avLst/>
          </a:prstGeom>
        </p:spPr>
        <p:txBody>
          <a:bodyPr anchor="t"/>
          <a:lstStyle>
            <a:lvl1pPr marL="0" indent="0" algn="l">
              <a:buSzTx/>
              <a:buNone/>
              <a:defRPr sz="9000" b="0"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4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9788173"/>
      </p:ext>
    </p:extLst>
  </p:cSld>
  <p:clrMapOvr>
    <a:masterClrMapping/>
  </p:clrMapOvr>
  <p:transition spd="med"/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Спасибо за внимание!">
    <p:bg>
      <p:bgPr>
        <a:solidFill>
          <a:srgbClr val="CED5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Спасибо за внимание!"/>
          <p:cNvSpPr txBox="1">
            <a:spLocks noGrp="1"/>
          </p:cNvSpPr>
          <p:nvPr>
            <p:ph type="body" sz="quarter" idx="13"/>
          </p:nvPr>
        </p:nvSpPr>
        <p:spPr>
          <a:xfrm>
            <a:off x="1280257" y="1033810"/>
            <a:ext cx="22567430" cy="1576488"/>
          </a:xfrm>
          <a:prstGeom prst="rect">
            <a:avLst/>
          </a:prstGeom>
        </p:spPr>
        <p:txBody>
          <a:bodyPr anchor="t"/>
          <a:lstStyle>
            <a:lvl1pPr marL="0" indent="0" algn="l">
              <a:buSzTx/>
              <a:buNone/>
              <a:defRPr sz="9000" b="0"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2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6427575"/>
      </p:ext>
    </p:extLst>
  </p:cSld>
  <p:clrMapOvr>
    <a:masterClrMapping/>
  </p:clrMapOvr>
  <p:transition spd="med"/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Заголовок раздела">
    <p:bg>
      <p:bgPr>
        <a:solidFill>
          <a:srgbClr val="CCD5D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1."/>
          <p:cNvSpPr txBox="1">
            <a:spLocks noGrp="1"/>
          </p:cNvSpPr>
          <p:nvPr>
            <p:ph type="body" sz="quarter" idx="13" hasCustomPrompt="1"/>
          </p:nvPr>
        </p:nvSpPr>
        <p:spPr>
          <a:xfrm>
            <a:off x="1280257" y="1033810"/>
            <a:ext cx="16002002" cy="1576488"/>
          </a:xfrm>
          <a:prstGeom prst="rect">
            <a:avLst/>
          </a:prstGeom>
        </p:spPr>
        <p:txBody>
          <a:bodyPr lIns="0" tIns="0" rIns="0" bIns="0" anchor="t"/>
          <a:lstStyle>
            <a:lvl1pPr marL="0" marR="0" indent="0" algn="l" defTabSz="8255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000" b="0"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 marL="0" marR="0" lvl="0" indent="0" algn="l" defTabSz="8255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14AFA94-2DE3-486E-8B0C-CDAF1E55B7F8}" type="slidenum">
              <a:rPr lang="ru-RU" smtClean="0"/>
              <a:pPr marL="0" marR="0" lvl="0" indent="0" algn="l" defTabSz="8255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dirty="0"/>
              <a:t>.</a:t>
            </a:r>
          </a:p>
        </p:txBody>
      </p:sp>
      <p:sp>
        <p:nvSpPr>
          <p:cNvPr id="35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280257" y="5151091"/>
            <a:ext cx="16002002" cy="7620002"/>
          </a:xfrm>
          <a:prstGeom prst="rect">
            <a:avLst/>
          </a:prstGeom>
        </p:spPr>
        <p:txBody>
          <a:bodyPr lIns="0" tIns="0" rIns="0" bIns="0" anchor="t"/>
          <a:lstStyle/>
          <a:p>
            <a:r>
              <a:rPr lang="ru-RU"/>
              <a:t>Образец заголовка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9192076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1976088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5310576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Заголовок раздела">
    <p:bg>
      <p:bgPr>
        <a:solidFill>
          <a:srgbClr val="CCD5D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1."/>
          <p:cNvSpPr txBox="1">
            <a:spLocks noGrp="1"/>
          </p:cNvSpPr>
          <p:nvPr>
            <p:ph type="body" sz="quarter" idx="13" hasCustomPrompt="1"/>
          </p:nvPr>
        </p:nvSpPr>
        <p:spPr>
          <a:xfrm>
            <a:off x="1280257" y="1033810"/>
            <a:ext cx="16002002" cy="1576488"/>
          </a:xfrm>
          <a:prstGeom prst="rect">
            <a:avLst/>
          </a:prstGeom>
        </p:spPr>
        <p:txBody>
          <a:bodyPr lIns="0" tIns="0" rIns="0" bIns="0" anchor="t"/>
          <a:lstStyle>
            <a:lvl1pPr marL="0" marR="0" indent="0" algn="l" defTabSz="8255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000" b="0">
                <a:latin typeface="+mn-lt"/>
                <a:ea typeface="+mn-ea"/>
                <a:cs typeface="+mn-cs"/>
                <a:sym typeface="Arial"/>
              </a:defRPr>
            </a:lvl1pPr>
          </a:lstStyle>
          <a:p>
            <a:pPr marL="0" marR="0" lvl="0" indent="0" algn="l" defTabSz="8255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14AFA94-2DE3-486E-8B0C-CDAF1E55B7F8}" type="slidenum">
              <a:rPr lang="ru-RU" smtClean="0"/>
              <a:pPr marL="0" marR="0" lvl="0" indent="0" algn="l" defTabSz="8255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dirty="0"/>
              <a:t>.</a:t>
            </a:r>
          </a:p>
        </p:txBody>
      </p:sp>
      <p:sp>
        <p:nvSpPr>
          <p:cNvPr id="35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280257" y="5151091"/>
            <a:ext cx="16002002" cy="7620002"/>
          </a:xfrm>
          <a:prstGeom prst="rect">
            <a:avLst/>
          </a:prstGeom>
        </p:spPr>
        <p:txBody>
          <a:bodyPr lIns="0" tIns="0" rIns="0" bIns="0" anchor="t"/>
          <a:lstStyle/>
          <a:p>
            <a:r>
              <a:rPr dirty="0" err="1"/>
              <a:t>Текст</a:t>
            </a:r>
            <a:r>
              <a:rPr dirty="0"/>
              <a:t> </a:t>
            </a:r>
            <a:r>
              <a:rPr dirty="0" err="1"/>
              <a:t>заголовка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77179645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>
            <a:normAutofit/>
          </a:bodyPr>
          <a:lstStyle/>
          <a:p>
            <a:r>
              <a:rPr dirty="0" err="1"/>
              <a:t>Текст</a:t>
            </a:r>
            <a:r>
              <a:rPr dirty="0"/>
              <a:t> </a:t>
            </a:r>
            <a:r>
              <a:rPr dirty="0" err="1"/>
              <a:t>заголовка</a:t>
            </a:r>
            <a:endParaRPr dirty="0"/>
          </a:p>
        </p:txBody>
      </p:sp>
      <p:sp>
        <p:nvSpPr>
          <p:cNvPr id="3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t">
            <a:normAutofit/>
          </a:bodyPr>
          <a:lstStyle/>
          <a:p>
            <a:r>
              <a:rPr dirty="0" err="1"/>
              <a:t>Уровень</a:t>
            </a:r>
            <a:r>
              <a:rPr dirty="0"/>
              <a:t> </a:t>
            </a:r>
            <a:r>
              <a:rPr dirty="0" err="1"/>
              <a:t>текста</a:t>
            </a:r>
            <a:r>
              <a:rPr dirty="0"/>
              <a:t> 1</a:t>
            </a:r>
            <a:endParaRPr lang="ru-RU" dirty="0"/>
          </a:p>
          <a:p>
            <a:pPr lvl="1"/>
            <a:r>
              <a:rPr dirty="0" err="1"/>
              <a:t>Уровень</a:t>
            </a:r>
            <a:r>
              <a:rPr dirty="0"/>
              <a:t> </a:t>
            </a:r>
            <a:r>
              <a:rPr dirty="0" err="1"/>
              <a:t>текста</a:t>
            </a:r>
            <a:r>
              <a:rPr dirty="0"/>
              <a:t> 2</a:t>
            </a:r>
          </a:p>
          <a:p>
            <a:pPr lvl="2"/>
            <a:r>
              <a:rPr dirty="0" err="1"/>
              <a:t>Уровень</a:t>
            </a:r>
            <a:r>
              <a:rPr dirty="0"/>
              <a:t> </a:t>
            </a:r>
            <a:r>
              <a:rPr dirty="0" err="1"/>
              <a:t>текста</a:t>
            </a:r>
            <a:r>
              <a:rPr dirty="0"/>
              <a:t> 3</a:t>
            </a:r>
          </a:p>
          <a:p>
            <a:pPr lvl="3"/>
            <a:r>
              <a:rPr dirty="0" err="1"/>
              <a:t>Уровень</a:t>
            </a:r>
            <a:r>
              <a:rPr dirty="0"/>
              <a:t> </a:t>
            </a:r>
            <a:r>
              <a:rPr dirty="0" err="1"/>
              <a:t>текста</a:t>
            </a:r>
            <a:r>
              <a:rPr dirty="0"/>
              <a:t> 4</a:t>
            </a:r>
          </a:p>
          <a:p>
            <a:pPr lvl="4"/>
            <a:r>
              <a:rPr dirty="0" err="1"/>
              <a:t>Уровень</a:t>
            </a:r>
            <a:r>
              <a:rPr dirty="0"/>
              <a:t> </a:t>
            </a:r>
            <a:r>
              <a:rPr dirty="0" err="1"/>
              <a:t>текста</a:t>
            </a:r>
            <a:r>
              <a:rPr dirty="0"/>
              <a:t> 5</a:t>
            </a:r>
          </a:p>
        </p:txBody>
      </p:sp>
      <p:sp>
        <p:nvSpPr>
          <p:cNvPr id="4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11895508" y="13081000"/>
            <a:ext cx="580288" cy="574516"/>
          </a:xfrm>
          <a:prstGeom prst="rect">
            <a:avLst/>
          </a:prstGeom>
          <a:ln w="12700">
            <a:miter lim="400000"/>
          </a:ln>
        </p:spPr>
        <p:txBody>
          <a:bodyPr wrap="none" lIns="101600" tIns="101600" rIns="101600" bIns="1016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0529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2" r:id="rId8"/>
    <p:sldLayoutId id="2147483656" r:id="rId9"/>
    <p:sldLayoutId id="2147483694" r:id="rId10"/>
  </p:sldLayoutIdLst>
  <p:transition spd="med"/>
  <p:hf hdr="0" ftr="0" dt="0"/>
  <p:txStyles>
    <p:titleStyle>
      <a:lvl1pPr marL="0" marR="0" indent="0" algn="l" defTabSz="8255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l" defTabSz="8255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l" defTabSz="8255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l" defTabSz="8255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l" defTabSz="8255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l" defTabSz="8255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l" defTabSz="8255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l" defTabSz="8255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l" defTabSz="8255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9pPr>
    </p:titleStyle>
    <p:bodyStyle>
      <a:lvl1pPr marL="0" marR="0" indent="0" algn="l" defTabSz="825500" rtl="0" eaLnBrk="1" latinLnBrk="0" hangingPunct="1">
        <a:lnSpc>
          <a:spcPct val="150000"/>
        </a:lnSpc>
        <a:spcBef>
          <a:spcPts val="0"/>
        </a:spcBef>
        <a:spcAft>
          <a:spcPts val="0"/>
        </a:spcAft>
        <a:buClrTx/>
        <a:buSzPct val="125000"/>
        <a:buFontTx/>
        <a:buNone/>
        <a:tabLst/>
        <a:defRPr sz="3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Helvetica Neue"/>
          <a:cs typeface="Helvetica Neue"/>
          <a:sym typeface="Helvetica Neue"/>
        </a:defRPr>
      </a:lvl1pPr>
      <a:lvl2pPr marL="635000" marR="0" indent="0" algn="l" defTabSz="825500" rtl="0" eaLnBrk="1" latinLnBrk="0" hangingPunct="1">
        <a:lnSpc>
          <a:spcPct val="150000"/>
        </a:lnSpc>
        <a:spcBef>
          <a:spcPts val="0"/>
        </a:spcBef>
        <a:spcAft>
          <a:spcPts val="0"/>
        </a:spcAft>
        <a:buClrTx/>
        <a:buSzPct val="125000"/>
        <a:buFontTx/>
        <a:buNone/>
        <a:tabLst/>
        <a:defRPr sz="3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Helvetica Neue"/>
          <a:cs typeface="Helvetica Neue"/>
          <a:sym typeface="Helvetica Neue"/>
        </a:defRPr>
      </a:lvl2pPr>
      <a:lvl3pPr marL="1270000" marR="0" indent="0" algn="l" defTabSz="825500" rtl="0" eaLnBrk="1" latinLnBrk="0" hangingPunct="1">
        <a:lnSpc>
          <a:spcPct val="150000"/>
        </a:lnSpc>
        <a:spcBef>
          <a:spcPts val="0"/>
        </a:spcBef>
        <a:spcAft>
          <a:spcPts val="0"/>
        </a:spcAft>
        <a:buClrTx/>
        <a:buSzPct val="125000"/>
        <a:buFontTx/>
        <a:buNone/>
        <a:tabLst/>
        <a:defRPr sz="3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Helvetica Neue"/>
          <a:cs typeface="Helvetica Neue"/>
          <a:sym typeface="Helvetica Neue"/>
        </a:defRPr>
      </a:lvl3pPr>
      <a:lvl4pPr marL="1905000" marR="0" indent="0" algn="l" defTabSz="825500" rtl="0" eaLnBrk="1" latinLnBrk="0" hangingPunct="1">
        <a:lnSpc>
          <a:spcPct val="150000"/>
        </a:lnSpc>
        <a:spcBef>
          <a:spcPts val="0"/>
        </a:spcBef>
        <a:spcAft>
          <a:spcPts val="0"/>
        </a:spcAft>
        <a:buClrTx/>
        <a:buSzPct val="125000"/>
        <a:buFontTx/>
        <a:buNone/>
        <a:tabLst/>
        <a:defRPr sz="3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Helvetica Neue"/>
          <a:cs typeface="Helvetica Neue"/>
          <a:sym typeface="Helvetica Neue"/>
        </a:defRPr>
      </a:lvl4pPr>
      <a:lvl5pPr marL="2540000" marR="0" indent="0" algn="l" defTabSz="825500" rtl="0" eaLnBrk="1" latinLnBrk="0" hangingPunct="1">
        <a:lnSpc>
          <a:spcPct val="150000"/>
        </a:lnSpc>
        <a:spcBef>
          <a:spcPts val="0"/>
        </a:spcBef>
        <a:spcAft>
          <a:spcPts val="0"/>
        </a:spcAft>
        <a:buClrTx/>
        <a:buSzPct val="125000"/>
        <a:buFontTx/>
        <a:buNone/>
        <a:tabLst/>
        <a:defRPr sz="3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Helvetica Neue"/>
          <a:cs typeface="Helvetica Neue"/>
          <a:sym typeface="Helvetica Neue"/>
        </a:defRPr>
      </a:lvl5pPr>
      <a:lvl6pPr marL="3571876" marR="0" indent="-396876" algn="ctr" defTabSz="8255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3000" b="1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206876" marR="0" indent="-396876" algn="ctr" defTabSz="8255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3000" b="1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4841876" marR="0" indent="-396876" algn="ctr" defTabSz="8255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3000" b="1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476876" marR="0" indent="-396876" algn="ctr" defTabSz="8255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Pct val="125000"/>
        <a:buFontTx/>
        <a:buChar char="•"/>
        <a:tabLst/>
        <a:defRPr sz="3000" b="1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Relationship Id="rId4" Type="http://schemas.openxmlformats.org/officeDocument/2006/relationships/chart" Target="../charts/char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0.xml"/><Relationship Id="rId4" Type="http://schemas.openxmlformats.org/officeDocument/2006/relationships/chart" Target="../charts/char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nergy sector impacts on the economic to growth in Russia: Oil case">
            <a:extLst>
              <a:ext uri="{FF2B5EF4-FFF2-40B4-BE49-F238E27FC236}">
                <a16:creationId xmlns:a16="http://schemas.microsoft.com/office/drawing/2014/main" id="{CFAE222A-C512-4B7F-9F2F-578A9CB7467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95399" y="1054099"/>
            <a:ext cx="15492046" cy="467433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ru-RU" sz="5600" dirty="0"/>
              <a:t>Анализ экономической политики и прогнозы экономического роста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39826B-04A7-1FEB-31A8-EF0C7032CF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CBFA8473-919F-9452-2888-4978C2F9269A}"/>
              </a:ext>
            </a:extLst>
          </p:cNvPr>
          <p:cNvSpPr txBox="1"/>
          <p:nvPr/>
        </p:nvSpPr>
        <p:spPr>
          <a:xfrm>
            <a:off x="1105961" y="348840"/>
            <a:ext cx="167932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6000" b="1" dirty="0">
                <a:solidFill>
                  <a:srgbClr val="153F9B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Ключевая ставка, инфляция, курс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90A0881E-174D-5CDD-7D00-51DEC92072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2006" y="511093"/>
            <a:ext cx="3392967" cy="1614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" name="Chart 1">
            <a:extLst>
              <a:ext uri="{FF2B5EF4-FFF2-40B4-BE49-F238E27FC236}">
                <a16:creationId xmlns:a16="http://schemas.microsoft.com/office/drawing/2014/main" id="{E4713D92-3D7A-FBA4-66E9-B0B4DB178BB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7530517"/>
              </p:ext>
            </p:extLst>
          </p:nvPr>
        </p:nvGraphicFramePr>
        <p:xfrm>
          <a:off x="1003301" y="2514600"/>
          <a:ext cx="14071600" cy="957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24F96916-0AED-E302-461A-D0BC12195B5F}"/>
              </a:ext>
            </a:extLst>
          </p:cNvPr>
          <p:cNvSpPr/>
          <p:nvPr/>
        </p:nvSpPr>
        <p:spPr>
          <a:xfrm>
            <a:off x="15582900" y="3782440"/>
            <a:ext cx="8051800" cy="6463308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571500" indent="-571500" algn="just" defTabSz="1651000">
              <a:buFont typeface="Arial" panose="020B0604020202020204" pitchFamily="34" charset="0"/>
              <a:buChar char="•"/>
            </a:pPr>
            <a:endParaRPr lang="ru-RU" sz="2800" b="0" dirty="0">
              <a:solidFill>
                <a:schemeClr val="tx1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571500" indent="-571500" algn="just" defTabSz="1651000">
              <a:buFont typeface="Arial" panose="020B0604020202020204" pitchFamily="34" charset="0"/>
              <a:buChar char="•"/>
            </a:pPr>
            <a:r>
              <a:rPr lang="ru-RU" sz="2800" b="0" dirty="0">
                <a:solidFill>
                  <a:schemeClr val="tx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Несмотря на снижение ключевой ставки на 3 </a:t>
            </a:r>
            <a:r>
              <a:rPr lang="ru-RU" sz="2800" b="0" dirty="0" err="1">
                <a:solidFill>
                  <a:schemeClr val="tx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п.п</a:t>
            </a:r>
            <a:r>
              <a:rPr lang="ru-RU" sz="2800" b="0" dirty="0">
                <a:solidFill>
                  <a:schemeClr val="tx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. с пика реальная ключевая ставка остается на уровне 10%</a:t>
            </a:r>
          </a:p>
          <a:p>
            <a:pPr algn="just" defTabSz="1651000"/>
            <a:endParaRPr lang="ru-RU" sz="2800" b="0" dirty="0">
              <a:solidFill>
                <a:schemeClr val="tx1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571500" indent="-571500" algn="just" defTabSz="1651000">
              <a:buFont typeface="Arial" panose="020B0604020202020204" pitchFamily="34" charset="0"/>
              <a:buChar char="•"/>
            </a:pPr>
            <a:r>
              <a:rPr lang="ru-RU" sz="2800" b="0" dirty="0">
                <a:solidFill>
                  <a:schemeClr val="tx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Снижение ключевой ставки будет одним из факторов ослабления курса рубля</a:t>
            </a:r>
          </a:p>
          <a:p>
            <a:pPr algn="just" defTabSz="1651000"/>
            <a:endParaRPr lang="ru-RU" sz="2800" b="0" dirty="0">
              <a:solidFill>
                <a:schemeClr val="tx1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571500" indent="-571500" algn="just" defTabSz="1651000">
              <a:buFont typeface="Arial" panose="020B0604020202020204" pitchFamily="34" charset="0"/>
              <a:buChar char="•"/>
            </a:pPr>
            <a:r>
              <a:rPr lang="ru-RU" sz="2800" b="0" dirty="0">
                <a:solidFill>
                  <a:schemeClr val="tx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Требуется более интенсивное снижение ключевой ставки. </a:t>
            </a:r>
            <a:r>
              <a:rPr lang="ru-RU" sz="2800" dirty="0">
                <a:latin typeface="Helvetica Neue Medium"/>
                <a:ea typeface="Helvetica Neue Medium"/>
                <a:cs typeface="Helvetica Neue Medium"/>
                <a:sym typeface="Helvetica Neue Medium"/>
              </a:rPr>
              <a:t>Ц</a:t>
            </a:r>
            <a:r>
              <a:rPr lang="ru-RU" sz="2800" b="0" dirty="0">
                <a:solidFill>
                  <a:schemeClr val="tx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ель 10-12%</a:t>
            </a:r>
          </a:p>
          <a:p>
            <a:pPr marL="571500" indent="-571500" algn="just" defTabSz="1651000">
              <a:buFont typeface="Arial" panose="020B0604020202020204" pitchFamily="34" charset="0"/>
              <a:buChar char="•"/>
            </a:pPr>
            <a:endParaRPr lang="ru-RU" sz="2800" b="0" dirty="0">
              <a:solidFill>
                <a:schemeClr val="tx1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571500" indent="-571500" algn="just" defTabSz="1651000">
              <a:buFont typeface="Arial" panose="020B0604020202020204" pitchFamily="34" charset="0"/>
              <a:buChar char="•"/>
            </a:pPr>
            <a:r>
              <a:rPr lang="ru-RU" sz="2800" b="0" dirty="0">
                <a:solidFill>
                  <a:schemeClr val="tx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Само по себе смягчение денежно-кредитной политики уже не решает всех проблем российской экономики</a:t>
            </a:r>
          </a:p>
          <a:p>
            <a:pPr marL="571500" indent="-571500" algn="just" defTabSz="1651000">
              <a:buFont typeface="Arial" panose="020B0604020202020204" pitchFamily="34" charset="0"/>
              <a:buChar char="•"/>
            </a:pPr>
            <a:endParaRPr lang="ru-RU" sz="2800" b="0" dirty="0">
              <a:solidFill>
                <a:schemeClr val="tx1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39049258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2BCC1780-9E69-21E0-22DD-7A71FAE7E4E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CD44671-D7E4-4418-3B82-9CE569C51A77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>
          <a:xfrm>
            <a:off x="1292522" y="12889781"/>
            <a:ext cx="213200" cy="461665"/>
          </a:xfrm>
        </p:spPr>
        <p:txBody>
          <a:bodyPr/>
          <a:lstStyle/>
          <a:p>
            <a:fld id="{86CB4B4D-7CA3-9044-876B-883B54F8677D}" type="slidenum">
              <a:rPr lang="ru-RU" smtClean="0"/>
              <a:pPr/>
              <a:t>11</a:t>
            </a:fld>
            <a:endParaRPr lang="ru-RU" dirty="0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D3CDC4BE-80F3-1DA6-073E-45050321A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Потенциал среднегодовых темпов роста в период до 2035 г.</a:t>
            </a:r>
          </a:p>
        </p:txBody>
      </p:sp>
      <p:grpSp>
        <p:nvGrpSpPr>
          <p:cNvPr id="41" name="Группа 40">
            <a:extLst>
              <a:ext uri="{FF2B5EF4-FFF2-40B4-BE49-F238E27FC236}">
                <a16:creationId xmlns:a16="http://schemas.microsoft.com/office/drawing/2014/main" id="{81AA373C-8655-B4F8-C2BA-433D9427E48C}"/>
              </a:ext>
            </a:extLst>
          </p:cNvPr>
          <p:cNvGrpSpPr/>
          <p:nvPr/>
        </p:nvGrpSpPr>
        <p:grpSpPr>
          <a:xfrm>
            <a:off x="1292523" y="2599511"/>
            <a:ext cx="19727658" cy="7746274"/>
            <a:chOff x="917023" y="1606732"/>
            <a:chExt cx="9863829" cy="3873137"/>
          </a:xfrm>
        </p:grpSpPr>
        <p:grpSp>
          <p:nvGrpSpPr>
            <p:cNvPr id="12" name="Группа 11">
              <a:extLst>
                <a:ext uri="{FF2B5EF4-FFF2-40B4-BE49-F238E27FC236}">
                  <a16:creationId xmlns:a16="http://schemas.microsoft.com/office/drawing/2014/main" id="{6439E86C-EBFA-C58C-36EA-FD7D16D31F34}"/>
                </a:ext>
              </a:extLst>
            </p:cNvPr>
            <p:cNvGrpSpPr/>
            <p:nvPr/>
          </p:nvGrpSpPr>
          <p:grpSpPr>
            <a:xfrm>
              <a:off x="1574981" y="1606732"/>
              <a:ext cx="7007316" cy="3873137"/>
              <a:chOff x="1574981" y="1606732"/>
              <a:chExt cx="7007316" cy="3873137"/>
            </a:xfrm>
          </p:grpSpPr>
          <p:cxnSp>
            <p:nvCxnSpPr>
              <p:cNvPr id="7" name="Прямая соединительная линия 6">
                <a:extLst>
                  <a:ext uri="{FF2B5EF4-FFF2-40B4-BE49-F238E27FC236}">
                    <a16:creationId xmlns:a16="http://schemas.microsoft.com/office/drawing/2014/main" id="{DAB18F71-0FAF-6697-BD20-AFBC91633947}"/>
                  </a:ext>
                </a:extLst>
              </p:cNvPr>
              <p:cNvCxnSpPr/>
              <p:nvPr/>
            </p:nvCxnSpPr>
            <p:spPr>
              <a:xfrm>
                <a:off x="1574981" y="1606732"/>
                <a:ext cx="0" cy="3873137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headEnd type="stealth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cxnSp>
            <p:nvCxnSpPr>
              <p:cNvPr id="9" name="Прямая соединительная линия 8">
                <a:extLst>
                  <a:ext uri="{FF2B5EF4-FFF2-40B4-BE49-F238E27FC236}">
                    <a16:creationId xmlns:a16="http://schemas.microsoft.com/office/drawing/2014/main" id="{29000F67-7E0A-AD64-B30A-A16A95ED3E1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74981" y="5479869"/>
                <a:ext cx="7007316" cy="0"/>
              </a:xfrm>
              <a:prstGeom prst="line">
                <a:avLst/>
              </a:prstGeom>
              <a:noFill/>
              <a:ln w="25400" cap="flat">
                <a:solidFill>
                  <a:srgbClr val="000000"/>
                </a:solidFill>
                <a:prstDash val="solid"/>
                <a:miter lim="400000"/>
                <a:headEnd type="none" w="lg" len="med"/>
                <a:tailEnd type="stealth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</p:grpSp>
        <p:cxnSp>
          <p:nvCxnSpPr>
            <p:cNvPr id="16" name="Прямая соединительная линия 15">
              <a:extLst>
                <a:ext uri="{FF2B5EF4-FFF2-40B4-BE49-F238E27FC236}">
                  <a16:creationId xmlns:a16="http://schemas.microsoft.com/office/drawing/2014/main" id="{5C025752-F04E-8F46-EBB2-706A3760A0A9}"/>
                </a:ext>
              </a:extLst>
            </p:cNvPr>
            <p:cNvCxnSpPr/>
            <p:nvPr/>
          </p:nvCxnSpPr>
          <p:spPr>
            <a:xfrm>
              <a:off x="1456509" y="2351314"/>
              <a:ext cx="222068" cy="0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3BC1FB7A-D164-8D1E-81CD-BC5FB49C0110}"/>
                </a:ext>
              </a:extLst>
            </p:cNvPr>
            <p:cNvSpPr txBox="1"/>
            <p:nvPr/>
          </p:nvSpPr>
          <p:spPr>
            <a:xfrm>
              <a:off x="917023" y="2176907"/>
              <a:ext cx="399148" cy="34881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101600" tIns="101600" rIns="101600" bIns="101600" numCol="1" spcCol="38100" rtlCol="0" anchor="ctr">
              <a:spAutoFit/>
            </a:bodyPr>
            <a:lstStyle/>
            <a:p>
              <a:pPr defTabSz="1651000"/>
              <a:r>
                <a:rPr lang="ru-RU" sz="3200" dirty="0">
                  <a:solidFill>
                    <a:srgbClr val="FF0000"/>
                  </a:solidFill>
                </a:rPr>
                <a:t>4%</a:t>
              </a:r>
            </a:p>
          </p:txBody>
        </p:sp>
        <p:cxnSp>
          <p:nvCxnSpPr>
            <p:cNvPr id="18" name="Прямая соединительная линия 17">
              <a:extLst>
                <a:ext uri="{FF2B5EF4-FFF2-40B4-BE49-F238E27FC236}">
                  <a16:creationId xmlns:a16="http://schemas.microsoft.com/office/drawing/2014/main" id="{BDA93314-9834-B8AD-45E5-B24A25E70110}"/>
                </a:ext>
              </a:extLst>
            </p:cNvPr>
            <p:cNvCxnSpPr/>
            <p:nvPr/>
          </p:nvCxnSpPr>
          <p:spPr>
            <a:xfrm>
              <a:off x="1463947" y="3836126"/>
              <a:ext cx="222068" cy="0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411B69FF-364E-ECD1-46A6-CF10A1100665}"/>
                </a:ext>
              </a:extLst>
            </p:cNvPr>
            <p:cNvSpPr txBox="1"/>
            <p:nvPr/>
          </p:nvSpPr>
          <p:spPr>
            <a:xfrm>
              <a:off x="917112" y="3594798"/>
              <a:ext cx="399148" cy="34881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101600" tIns="101600" rIns="101600" bIns="101600" numCol="1" spcCol="38100" rtlCol="0" anchor="ctr">
              <a:spAutoFit/>
            </a:bodyPr>
            <a:lstStyle/>
            <a:p>
              <a:pPr defTabSz="1651000"/>
              <a:r>
                <a:rPr lang="ru-RU" sz="3200" dirty="0">
                  <a:solidFill>
                    <a:srgbClr val="FF0000"/>
                  </a:solidFill>
                </a:rPr>
                <a:t>2%</a:t>
              </a:r>
            </a:p>
          </p:txBody>
        </p:sp>
        <p:cxnSp>
          <p:nvCxnSpPr>
            <p:cNvPr id="21" name="Прямая соединительная линия 20">
              <a:extLst>
                <a:ext uri="{FF2B5EF4-FFF2-40B4-BE49-F238E27FC236}">
                  <a16:creationId xmlns:a16="http://schemas.microsoft.com/office/drawing/2014/main" id="{795E20BB-6001-9D02-3DEB-7D54815B1092}"/>
                </a:ext>
              </a:extLst>
            </p:cNvPr>
            <p:cNvCxnSpPr>
              <a:cxnSpLocks/>
            </p:cNvCxnSpPr>
            <p:nvPr/>
          </p:nvCxnSpPr>
          <p:spPr>
            <a:xfrm>
              <a:off x="1574981" y="4343399"/>
              <a:ext cx="6955065" cy="0"/>
            </a:xfrm>
            <a:prstGeom prst="line">
              <a:avLst/>
            </a:prstGeom>
            <a:noFill/>
            <a:ln w="12700" cap="flat">
              <a:solidFill>
                <a:srgbClr val="FF0000"/>
              </a:solidFill>
              <a:prstDash val="lgDash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27" name="Прямоугольник 26">
              <a:extLst>
                <a:ext uri="{FF2B5EF4-FFF2-40B4-BE49-F238E27FC236}">
                  <a16:creationId xmlns:a16="http://schemas.microsoft.com/office/drawing/2014/main" id="{07EB9FC2-1116-1417-FCA7-20CF009C4196}"/>
                </a:ext>
              </a:extLst>
            </p:cNvPr>
            <p:cNvSpPr/>
            <p:nvPr/>
          </p:nvSpPr>
          <p:spPr>
            <a:xfrm>
              <a:off x="8788767" y="4258762"/>
              <a:ext cx="1992085" cy="169277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1" vertOverflow="overflow" horzOverflow="overflow" vert="horz" wrap="square" lIns="0" tIns="0" rIns="0" bIns="0" numCol="1" spcCol="38100" rtlCol="0" anchor="ctr">
              <a:spAutoFit/>
            </a:bodyPr>
            <a:lstStyle/>
            <a:p>
              <a:pPr defTabSz="1651000"/>
              <a:r>
                <a:rPr lang="ru-RU" sz="2200" b="0" dirty="0">
                  <a:solidFill>
                    <a:schemeClr val="tx1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Текущая инерция</a:t>
              </a:r>
            </a:p>
          </p:txBody>
        </p:sp>
        <p:cxnSp>
          <p:nvCxnSpPr>
            <p:cNvPr id="29" name="Прямая соединительная линия 28">
              <a:extLst>
                <a:ext uri="{FF2B5EF4-FFF2-40B4-BE49-F238E27FC236}">
                  <a16:creationId xmlns:a16="http://schemas.microsoft.com/office/drawing/2014/main" id="{7E50D195-FC71-9D2F-23B5-2C9DE151ED3E}"/>
                </a:ext>
              </a:extLst>
            </p:cNvPr>
            <p:cNvCxnSpPr>
              <a:cxnSpLocks/>
            </p:cNvCxnSpPr>
            <p:nvPr/>
          </p:nvCxnSpPr>
          <p:spPr>
            <a:xfrm>
              <a:off x="1574981" y="2176907"/>
              <a:ext cx="6883219" cy="0"/>
            </a:xfrm>
            <a:prstGeom prst="line">
              <a:avLst/>
            </a:prstGeom>
            <a:noFill/>
            <a:ln w="25400" cap="flat">
              <a:solidFill>
                <a:schemeClr val="accent1">
                  <a:lumMod val="50000"/>
                </a:schemeClr>
              </a:solidFill>
              <a:prstDash val="lgDash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31" name="Прямоугольник 30">
              <a:extLst>
                <a:ext uri="{FF2B5EF4-FFF2-40B4-BE49-F238E27FC236}">
                  <a16:creationId xmlns:a16="http://schemas.microsoft.com/office/drawing/2014/main" id="{2FC16E74-5CB4-9D46-0A7C-15E93D0D09BA}"/>
                </a:ext>
              </a:extLst>
            </p:cNvPr>
            <p:cNvSpPr/>
            <p:nvPr/>
          </p:nvSpPr>
          <p:spPr>
            <a:xfrm>
              <a:off x="8788766" y="2068193"/>
              <a:ext cx="1992085" cy="169277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1" vertOverflow="overflow" horzOverflow="overflow" vert="horz" wrap="square" lIns="0" tIns="0" rIns="0" bIns="0" numCol="1" spcCol="38100" rtlCol="0" anchor="ctr">
              <a:spAutoFit/>
            </a:bodyPr>
            <a:lstStyle/>
            <a:p>
              <a:pPr defTabSz="1651000"/>
              <a:r>
                <a:rPr lang="ru-RU" sz="2200" b="0" dirty="0">
                  <a:solidFill>
                    <a:schemeClr val="tx1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Трудовые ресурсы</a:t>
              </a:r>
            </a:p>
          </p:txBody>
        </p:sp>
        <p:cxnSp>
          <p:nvCxnSpPr>
            <p:cNvPr id="34" name="Прямая соединительная линия 33">
              <a:extLst>
                <a:ext uri="{FF2B5EF4-FFF2-40B4-BE49-F238E27FC236}">
                  <a16:creationId xmlns:a16="http://schemas.microsoft.com/office/drawing/2014/main" id="{3D94EDDD-73B9-1596-0717-A4058938374C}"/>
                </a:ext>
              </a:extLst>
            </p:cNvPr>
            <p:cNvCxnSpPr>
              <a:cxnSpLocks/>
            </p:cNvCxnSpPr>
            <p:nvPr/>
          </p:nvCxnSpPr>
          <p:spPr>
            <a:xfrm>
              <a:off x="1610903" y="2642816"/>
              <a:ext cx="6883219" cy="0"/>
            </a:xfrm>
            <a:prstGeom prst="line">
              <a:avLst/>
            </a:prstGeom>
            <a:noFill/>
            <a:ln w="25400" cap="flat">
              <a:solidFill>
                <a:schemeClr val="bg2">
                  <a:lumMod val="50000"/>
                </a:schemeClr>
              </a:solidFill>
              <a:prstDash val="lgDash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35" name="Прямоугольник 34">
              <a:extLst>
                <a:ext uri="{FF2B5EF4-FFF2-40B4-BE49-F238E27FC236}">
                  <a16:creationId xmlns:a16="http://schemas.microsoft.com/office/drawing/2014/main" id="{CDD05823-8785-2378-7D47-AB26B712B277}"/>
                </a:ext>
              </a:extLst>
            </p:cNvPr>
            <p:cNvSpPr/>
            <p:nvPr/>
          </p:nvSpPr>
          <p:spPr>
            <a:xfrm>
              <a:off x="8788765" y="2514601"/>
              <a:ext cx="1992085" cy="169277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1" vertOverflow="overflow" horzOverflow="overflow" vert="horz" wrap="square" lIns="0" tIns="0" rIns="0" bIns="0" numCol="1" spcCol="38100" rtlCol="0" anchor="ctr">
              <a:spAutoFit/>
            </a:bodyPr>
            <a:lstStyle/>
            <a:p>
              <a:pPr defTabSz="1651000"/>
              <a:r>
                <a:rPr lang="ru-RU" sz="2200" b="0" dirty="0">
                  <a:solidFill>
                    <a:schemeClr val="tx1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Капитал</a:t>
              </a:r>
            </a:p>
          </p:txBody>
        </p:sp>
        <p:cxnSp>
          <p:nvCxnSpPr>
            <p:cNvPr id="36" name="Прямая соединительная линия 35">
              <a:extLst>
                <a:ext uri="{FF2B5EF4-FFF2-40B4-BE49-F238E27FC236}">
                  <a16:creationId xmlns:a16="http://schemas.microsoft.com/office/drawing/2014/main" id="{56A1AC32-E7AD-3778-80B0-2BAF216BCD18}"/>
                </a:ext>
              </a:extLst>
            </p:cNvPr>
            <p:cNvCxnSpPr>
              <a:cxnSpLocks/>
            </p:cNvCxnSpPr>
            <p:nvPr/>
          </p:nvCxnSpPr>
          <p:spPr>
            <a:xfrm>
              <a:off x="1574981" y="2984627"/>
              <a:ext cx="6955065" cy="0"/>
            </a:xfrm>
            <a:prstGeom prst="line">
              <a:avLst/>
            </a:prstGeom>
            <a:noFill/>
            <a:ln w="25400" cap="flat">
              <a:solidFill>
                <a:schemeClr val="accent2">
                  <a:lumMod val="75000"/>
                </a:schemeClr>
              </a:solidFill>
              <a:prstDash val="lgDash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37" name="Прямая соединительная линия 36">
              <a:extLst>
                <a:ext uri="{FF2B5EF4-FFF2-40B4-BE49-F238E27FC236}">
                  <a16:creationId xmlns:a16="http://schemas.microsoft.com/office/drawing/2014/main" id="{BC149336-1052-35E7-B9E7-94866EC3AD70}"/>
                </a:ext>
              </a:extLst>
            </p:cNvPr>
            <p:cNvCxnSpPr/>
            <p:nvPr/>
          </p:nvCxnSpPr>
          <p:spPr>
            <a:xfrm>
              <a:off x="1460499" y="3093720"/>
              <a:ext cx="222068" cy="0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39" name="Прямоугольник 38">
              <a:extLst>
                <a:ext uri="{FF2B5EF4-FFF2-40B4-BE49-F238E27FC236}">
                  <a16:creationId xmlns:a16="http://schemas.microsoft.com/office/drawing/2014/main" id="{62B02438-3C86-6DD8-1C81-9E4474EFADE4}"/>
                </a:ext>
              </a:extLst>
            </p:cNvPr>
            <p:cNvSpPr/>
            <p:nvPr/>
          </p:nvSpPr>
          <p:spPr>
            <a:xfrm>
              <a:off x="8981478" y="2864921"/>
              <a:ext cx="1606658" cy="338554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1" vertOverflow="overflow" horzOverflow="overflow" vert="horz" wrap="square" lIns="0" tIns="0" rIns="0" bIns="0" numCol="1" spcCol="38100" rtlCol="0" anchor="ctr">
              <a:spAutoFit/>
            </a:bodyPr>
            <a:lstStyle/>
            <a:p>
              <a:pPr defTabSz="1651000"/>
              <a:r>
                <a:rPr lang="ru-RU" sz="2200" b="0" dirty="0">
                  <a:solidFill>
                    <a:schemeClr val="tx1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Внешнеэкономические связи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CF75A476-E292-21A5-06F6-8566328B5F95}"/>
                </a:ext>
              </a:extLst>
            </p:cNvPr>
            <p:cNvSpPr txBox="1"/>
            <p:nvPr/>
          </p:nvSpPr>
          <p:spPr>
            <a:xfrm>
              <a:off x="917023" y="2898375"/>
              <a:ext cx="399148" cy="34881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101600" tIns="101600" rIns="101600" bIns="101600" numCol="1" spcCol="38100" rtlCol="0" anchor="ctr">
              <a:spAutoFit/>
            </a:bodyPr>
            <a:lstStyle/>
            <a:p>
              <a:pPr defTabSz="1651000"/>
              <a:r>
                <a:rPr lang="ru-RU" sz="3200" dirty="0">
                  <a:solidFill>
                    <a:srgbClr val="FF0000"/>
                  </a:solidFill>
                </a:rPr>
                <a:t>3%</a:t>
              </a:r>
            </a:p>
          </p:txBody>
        </p:sp>
      </p:grpSp>
      <p:sp>
        <p:nvSpPr>
          <p:cNvPr id="42" name="TextBox 41">
            <a:extLst>
              <a:ext uri="{FF2B5EF4-FFF2-40B4-BE49-F238E27FC236}">
                <a16:creationId xmlns:a16="http://schemas.microsoft.com/office/drawing/2014/main" id="{8E16E2F0-B7E5-3818-203F-5CAFE9B7136E}"/>
              </a:ext>
            </a:extLst>
          </p:cNvPr>
          <p:cNvSpPr txBox="1"/>
          <p:nvPr/>
        </p:nvSpPr>
        <p:spPr>
          <a:xfrm>
            <a:off x="2593562" y="10928786"/>
            <a:ext cx="18170972" cy="106695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01600" tIns="101600" rIns="101600" bIns="101600" numCol="1" spcCol="38100" rtlCol="0" anchor="ctr">
            <a:spAutoFit/>
          </a:bodyPr>
          <a:lstStyle/>
          <a:p>
            <a:pPr defTabSz="1651000"/>
            <a:r>
              <a:rPr lang="ru-RU" sz="2800" dirty="0"/>
              <a:t>Не смотря на имеющиеся ограничения по труду и капиталу наиболее серьезное влияние на потенциал роста будут оказывать ограничения внешнеэкономического характера   </a:t>
            </a:r>
          </a:p>
        </p:txBody>
      </p:sp>
      <p:sp>
        <p:nvSpPr>
          <p:cNvPr id="43" name="Правая фигурная скобка 42">
            <a:extLst>
              <a:ext uri="{FF2B5EF4-FFF2-40B4-BE49-F238E27FC236}">
                <a16:creationId xmlns:a16="http://schemas.microsoft.com/office/drawing/2014/main" id="{CD169A66-3421-63D3-3665-F04C43A2AE49}"/>
              </a:ext>
            </a:extLst>
          </p:cNvPr>
          <p:cNvSpPr/>
          <p:nvPr/>
        </p:nvSpPr>
        <p:spPr>
          <a:xfrm>
            <a:off x="16374877" y="5386182"/>
            <a:ext cx="661122" cy="2686648"/>
          </a:xfrm>
          <a:prstGeom prst="rightBrace">
            <a:avLst>
              <a:gd name="adj1" fmla="val 24369"/>
              <a:gd name="adj2" fmla="val 50000"/>
            </a:avLst>
          </a:prstGeom>
          <a:noFill/>
          <a:ln w="127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82878" tIns="91438" rIns="182878" bIns="91438" numCol="1" spcCol="38100" rtlCol="0" anchor="t">
            <a:noAutofit/>
          </a:bodyPr>
          <a:lstStyle/>
          <a:p>
            <a:pPr algn="l" defTabSz="1828800" latinLnBrk="1"/>
            <a:endParaRPr lang="ru-RU" sz="3600" b="0"/>
          </a:p>
        </p:txBody>
      </p:sp>
      <p:sp>
        <p:nvSpPr>
          <p:cNvPr id="44" name="Прямоугольник 43">
            <a:extLst>
              <a:ext uri="{FF2B5EF4-FFF2-40B4-BE49-F238E27FC236}">
                <a16:creationId xmlns:a16="http://schemas.microsoft.com/office/drawing/2014/main" id="{1341D34E-259E-94C2-1CAB-CB59B8FD9E8E}"/>
              </a:ext>
            </a:extLst>
          </p:cNvPr>
          <p:cNvSpPr/>
          <p:nvPr/>
        </p:nvSpPr>
        <p:spPr>
          <a:xfrm>
            <a:off x="17181781" y="6381192"/>
            <a:ext cx="3984170" cy="67710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defTabSz="1651000"/>
            <a:r>
              <a:rPr lang="ru-RU" sz="2200" b="0" dirty="0">
                <a:solidFill>
                  <a:srgbClr val="0070C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Качество экономической политики</a:t>
            </a:r>
          </a:p>
        </p:txBody>
      </p:sp>
      <p:sp>
        <p:nvSpPr>
          <p:cNvPr id="45" name="Прямоугольник 44">
            <a:extLst>
              <a:ext uri="{FF2B5EF4-FFF2-40B4-BE49-F238E27FC236}">
                <a16:creationId xmlns:a16="http://schemas.microsoft.com/office/drawing/2014/main" id="{3958BE6C-E8F2-92E8-4BCE-AB16B9B571C2}"/>
              </a:ext>
            </a:extLst>
          </p:cNvPr>
          <p:cNvSpPr/>
          <p:nvPr/>
        </p:nvSpPr>
        <p:spPr>
          <a:xfrm>
            <a:off x="2680281" y="8103710"/>
            <a:ext cx="13910128" cy="21263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defTabSz="1651000"/>
            <a:endParaRPr lang="ru-RU" sz="6400" b="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65B4E7DB-AF9A-F4FE-BE15-D345179441A8}"/>
              </a:ext>
            </a:extLst>
          </p:cNvPr>
          <p:cNvSpPr/>
          <p:nvPr/>
        </p:nvSpPr>
        <p:spPr>
          <a:xfrm>
            <a:off x="2680118" y="5386167"/>
            <a:ext cx="13838265" cy="2655796"/>
          </a:xfrm>
          <a:prstGeom prst="rect">
            <a:avLst/>
          </a:prstGeom>
          <a:solidFill>
            <a:srgbClr val="FFCCCC">
              <a:alpha val="23000"/>
            </a:srgb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defTabSz="1651000"/>
            <a:endParaRPr lang="ru-RU" sz="6400" b="0">
              <a:solidFill>
                <a:schemeClr val="accent2">
                  <a:lumMod val="40000"/>
                  <a:lumOff val="60000"/>
                </a:schemeClr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2394542585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C863B1-E557-A661-69AC-2CBDA28C72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5CE148E5-AA9F-10B7-CFEB-C746E546DD2D}"/>
              </a:ext>
            </a:extLst>
          </p:cNvPr>
          <p:cNvSpPr txBox="1"/>
          <p:nvPr/>
        </p:nvSpPr>
        <p:spPr>
          <a:xfrm>
            <a:off x="1105961" y="348840"/>
            <a:ext cx="167932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6000" b="1" dirty="0">
                <a:solidFill>
                  <a:srgbClr val="153F9B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Инвестиции: структурные дисбалансы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EEBF445-2ACD-0875-9742-E0D16E6356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2006" y="511093"/>
            <a:ext cx="3392967" cy="1614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6BFB272-1325-9E16-9E3A-7932B392D218}"/>
              </a:ext>
            </a:extLst>
          </p:cNvPr>
          <p:cNvSpPr txBox="1"/>
          <p:nvPr/>
        </p:nvSpPr>
        <p:spPr>
          <a:xfrm>
            <a:off x="14928428" y="3817203"/>
            <a:ext cx="7848000" cy="8223163"/>
          </a:xfrm>
          <a:prstGeom prst="rect">
            <a:avLst/>
          </a:prstGeom>
          <a:noFill/>
        </p:spPr>
        <p:txBody>
          <a:bodyPr wrap="square" lIns="153620" tIns="76810" rIns="153620" bIns="76810" rtlCol="0">
            <a:spAutoFit/>
          </a:bodyPr>
          <a:lstStyle>
            <a:defPPr>
              <a:defRPr lang="en-RU"/>
            </a:defPPr>
            <a:lvl1pPr marL="288036" indent="-288036" algn="just">
              <a:lnSpc>
                <a:spcPct val="150000"/>
              </a:lnSpc>
              <a:buFont typeface="Arial" panose="020B0604020202020204" pitchFamily="34" charset="0"/>
              <a:buChar char="•"/>
              <a:defRPr sz="1200"/>
            </a:lvl1pPr>
            <a:lvl2pPr marL="317500" indent="0" algn="l" eaLnBrk="1" hangingPunct="1">
              <a:lnSpc>
                <a:spcPct val="150000"/>
              </a:lnSpc>
              <a:buSzPct val="125000"/>
              <a:defRPr b="0">
                <a:latin typeface="+mn-lt"/>
              </a:defRPr>
            </a:lvl2pPr>
            <a:lvl3pPr marL="635000" indent="0" algn="l" eaLnBrk="1" hangingPunct="1">
              <a:lnSpc>
                <a:spcPct val="150000"/>
              </a:lnSpc>
              <a:buSzPct val="125000"/>
              <a:defRPr b="0">
                <a:latin typeface="+mn-lt"/>
              </a:defRPr>
            </a:lvl3pPr>
            <a:lvl4pPr marL="952500" indent="0" algn="l" eaLnBrk="1" hangingPunct="1">
              <a:lnSpc>
                <a:spcPct val="150000"/>
              </a:lnSpc>
              <a:buSzPct val="125000"/>
              <a:defRPr b="0">
                <a:latin typeface="+mn-lt"/>
              </a:defRPr>
            </a:lvl4pPr>
            <a:lvl5pPr marL="1270000" indent="0" algn="l" eaLnBrk="1" hangingPunct="1">
              <a:lnSpc>
                <a:spcPct val="150000"/>
              </a:lnSpc>
              <a:buSzPct val="125000"/>
              <a:defRPr b="0">
                <a:latin typeface="+mn-lt"/>
              </a:defRPr>
            </a:lvl5pPr>
            <a:lvl6pPr marL="1785938" indent="-198438" eaLnBrk="1" hangingPunct="1">
              <a:buSzPct val="125000"/>
              <a:buChar char="•"/>
            </a:lvl6pPr>
            <a:lvl7pPr marL="2103438" indent="-198438" eaLnBrk="1" hangingPunct="1">
              <a:buSzPct val="125000"/>
              <a:buChar char="•"/>
            </a:lvl7pPr>
            <a:lvl8pPr marL="2420938" indent="-198438" eaLnBrk="1" hangingPunct="1">
              <a:buSzPct val="125000"/>
              <a:buChar char="•"/>
            </a:lvl8pPr>
            <a:lvl9pPr marL="2738438" indent="-198438" eaLnBrk="1" hangingPunct="1">
              <a:buSzPct val="125000"/>
              <a:buChar char="•"/>
            </a:lvl9pPr>
          </a:lstStyle>
          <a:p>
            <a:pPr algn="l">
              <a:lnSpc>
                <a:spcPct val="100000"/>
              </a:lnSpc>
              <a:spcAft>
                <a:spcPts val="2400"/>
              </a:spcAft>
            </a:pPr>
            <a:r>
              <a:rPr lang="ru-RU" sz="2800" dirty="0"/>
              <a:t>Производственный потенциал определяется прежде всего инвестициями в активную часть основных фондов</a:t>
            </a:r>
          </a:p>
          <a:p>
            <a:pPr algn="l">
              <a:lnSpc>
                <a:spcPct val="100000"/>
              </a:lnSpc>
              <a:spcAft>
                <a:spcPts val="2400"/>
              </a:spcAft>
            </a:pPr>
            <a:r>
              <a:rPr lang="ru-RU" sz="2800" dirty="0"/>
              <a:t>Роль государства в модернизации производства ограничена </a:t>
            </a:r>
          </a:p>
          <a:p>
            <a:pPr algn="l">
              <a:lnSpc>
                <a:spcPct val="100000"/>
              </a:lnSpc>
              <a:spcAft>
                <a:spcPts val="2400"/>
              </a:spcAft>
            </a:pPr>
            <a:r>
              <a:rPr lang="ru-RU" sz="2800" dirty="0"/>
              <a:t>Существенно повысилась роль собственных средств в финансировании инвестиций</a:t>
            </a:r>
          </a:p>
          <a:p>
            <a:pPr algn="l">
              <a:lnSpc>
                <a:spcPct val="100000"/>
              </a:lnSpc>
              <a:spcAft>
                <a:spcPts val="2400"/>
              </a:spcAft>
            </a:pPr>
            <a:r>
              <a:rPr lang="ru-RU" sz="2800" dirty="0"/>
              <a:t>Рост предложения должен быть поддержан защитой инвестиций, осуществленных в 2022</a:t>
            </a:r>
            <a:r>
              <a:rPr lang="ru-RU" altLang="ru-RU" sz="2800" dirty="0"/>
              <a:t>–</a:t>
            </a:r>
            <a:r>
              <a:rPr lang="ru-RU" sz="2800" dirty="0"/>
              <a:t>2024 гг.</a:t>
            </a:r>
          </a:p>
          <a:p>
            <a:pPr algn="l">
              <a:lnSpc>
                <a:spcPct val="100000"/>
              </a:lnSpc>
              <a:spcAft>
                <a:spcPts val="2400"/>
              </a:spcAft>
            </a:pPr>
            <a:r>
              <a:rPr lang="ru-RU" sz="2800" dirty="0"/>
              <a:t>Для формирования устойчивого тренда на обновление основного капитала в текущих условиях необходимы дополнительные налоговые стимулы</a:t>
            </a:r>
          </a:p>
          <a:p>
            <a:pPr algn="l"/>
            <a:endParaRPr lang="ru-RU" sz="2400" dirty="0"/>
          </a:p>
        </p:txBody>
      </p:sp>
      <p:sp>
        <p:nvSpPr>
          <p:cNvPr id="4" name="Прямоугольник: скругленные углы 44">
            <a:extLst>
              <a:ext uri="{FF2B5EF4-FFF2-40B4-BE49-F238E27FC236}">
                <a16:creationId xmlns:a16="http://schemas.microsoft.com/office/drawing/2014/main" id="{29C44DF6-5EB0-794E-A781-8DAB2355B23A}"/>
              </a:ext>
            </a:extLst>
          </p:cNvPr>
          <p:cNvSpPr/>
          <p:nvPr/>
        </p:nvSpPr>
        <p:spPr>
          <a:xfrm>
            <a:off x="1308098" y="6576998"/>
            <a:ext cx="13080248" cy="5588544"/>
          </a:xfrm>
          <a:prstGeom prst="roundRect">
            <a:avLst>
              <a:gd name="adj" fmla="val 5407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5222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defTabSz="1651000"/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: скругленные углы 44">
            <a:extLst>
              <a:ext uri="{FF2B5EF4-FFF2-40B4-BE49-F238E27FC236}">
                <a16:creationId xmlns:a16="http://schemas.microsoft.com/office/drawing/2014/main" id="{30C6654F-9819-B764-7DAC-34E4B319C2B6}"/>
              </a:ext>
            </a:extLst>
          </p:cNvPr>
          <p:cNvSpPr/>
          <p:nvPr/>
        </p:nvSpPr>
        <p:spPr>
          <a:xfrm>
            <a:off x="1308098" y="2488357"/>
            <a:ext cx="13080248" cy="3896378"/>
          </a:xfrm>
          <a:prstGeom prst="roundRect">
            <a:avLst>
              <a:gd name="adj" fmla="val 5407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5222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defTabSz="1651000"/>
            <a:endParaRPr lang="ru-RU" sz="4000" dirty="0">
              <a:solidFill>
                <a:schemeClr val="tx1"/>
              </a:solidFill>
            </a:endParaRP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258FEB4A-2B24-F6CA-214A-95F3C847C5A0}"/>
              </a:ext>
            </a:extLst>
          </p:cNvPr>
          <p:cNvGraphicFramePr/>
          <p:nvPr/>
        </p:nvGraphicFramePr>
        <p:xfrm>
          <a:off x="1793000" y="3321316"/>
          <a:ext cx="12110444" cy="2896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F7298506-B151-23D6-3E29-66422237C7EF}"/>
              </a:ext>
            </a:extLst>
          </p:cNvPr>
          <p:cNvSpPr txBox="1"/>
          <p:nvPr/>
        </p:nvSpPr>
        <p:spPr>
          <a:xfrm>
            <a:off x="1617236" y="2621222"/>
            <a:ext cx="1246197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RU"/>
            </a:defPPr>
            <a:lvl1pPr algn="ctr">
              <a:defRPr sz="1000" b="1"/>
            </a:lvl1pPr>
          </a:lstStyle>
          <a:p>
            <a:r>
              <a:rPr lang="ru-RU" sz="2800" dirty="0"/>
              <a:t>Доля машин и оборудования в структуре инвестиций в основной капитал, %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D2F7917-0FD6-3B99-AAD7-EEFC9100A834}"/>
              </a:ext>
            </a:extLst>
          </p:cNvPr>
          <p:cNvSpPr txBox="1"/>
          <p:nvPr/>
        </p:nvSpPr>
        <p:spPr>
          <a:xfrm>
            <a:off x="2314155" y="6661120"/>
            <a:ext cx="110681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/>
              <a:t>Структура финансирования инвестиций в основной капитал, % </a:t>
            </a:r>
          </a:p>
        </p:txBody>
      </p:sp>
      <p:graphicFrame>
        <p:nvGraphicFramePr>
          <p:cNvPr id="10" name="Диаграмма 9">
            <a:extLst>
              <a:ext uri="{FF2B5EF4-FFF2-40B4-BE49-F238E27FC236}">
                <a16:creationId xmlns:a16="http://schemas.microsoft.com/office/drawing/2014/main" id="{59F94FD5-2BC0-B465-40E0-3DE99560040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1898807"/>
              </p:ext>
            </p:extLst>
          </p:nvPr>
        </p:nvGraphicFramePr>
        <p:xfrm>
          <a:off x="1418429" y="7209902"/>
          <a:ext cx="12859590" cy="4955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8200559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C995CD-2CA7-88AF-C544-4645029E4E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AAFF30B-5A35-DE90-DC2D-220C6FF182FC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>
          <a:xfrm>
            <a:off x="1292522" y="12889781"/>
            <a:ext cx="426399" cy="461665"/>
          </a:xfrm>
        </p:spPr>
        <p:txBody>
          <a:bodyPr/>
          <a:lstStyle/>
          <a:p>
            <a:fld id="{86CB4B4D-7CA3-9044-876B-883B54F8677D}" type="slidenum">
              <a:rPr lang="ru-RU" smtClean="0"/>
              <a:pPr/>
              <a:t>13</a:t>
            </a:fld>
            <a:endParaRPr lang="ru-RU" dirty="0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E6FCEDE6-960A-5672-D33D-FD9E48261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Матрица сценариев среднесрочного развития (до 2030 г.)</a:t>
            </a:r>
          </a:p>
        </p:txBody>
      </p:sp>
      <p:sp>
        <p:nvSpPr>
          <p:cNvPr id="2" name="Прямоугольник: скругленные углы 19">
            <a:extLst>
              <a:ext uri="{FF2B5EF4-FFF2-40B4-BE49-F238E27FC236}">
                <a16:creationId xmlns:a16="http://schemas.microsoft.com/office/drawing/2014/main" id="{B6650198-7C50-E9C6-1002-EA33602AC64D}"/>
              </a:ext>
            </a:extLst>
          </p:cNvPr>
          <p:cNvSpPr/>
          <p:nvPr/>
        </p:nvSpPr>
        <p:spPr>
          <a:xfrm>
            <a:off x="5084427" y="3184424"/>
            <a:ext cx="8729522" cy="3561460"/>
          </a:xfrm>
          <a:prstGeom prst="roundRect">
            <a:avLst>
              <a:gd name="adj" fmla="val 908"/>
            </a:avLst>
          </a:prstGeom>
          <a:solidFill>
            <a:schemeClr val="accent4">
              <a:lumMod val="20000"/>
              <a:lumOff val="80000"/>
            </a:schemeClr>
          </a:solidFill>
          <a:ln w="12700" cap="flat">
            <a:solidFill>
              <a:schemeClr val="accent4">
                <a:lumMod val="20000"/>
                <a:lumOff val="80000"/>
              </a:schemeClr>
            </a:solidFill>
            <a:miter lim="400000"/>
          </a:ln>
          <a:effectLst>
            <a:outerShdw blurRad="63500" sx="102000" sy="102000" algn="ctr" rotWithShape="0">
              <a:prstClr val="black">
                <a:alpha val="10000"/>
              </a:prst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defTabSz="1651000"/>
            <a:endParaRPr lang="ru-RU" sz="6400" b="0" dirty="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E865159-7595-D9B1-6F52-94A0F3698201}"/>
              </a:ext>
            </a:extLst>
          </p:cNvPr>
          <p:cNvSpPr txBox="1"/>
          <p:nvPr/>
        </p:nvSpPr>
        <p:spPr>
          <a:xfrm>
            <a:off x="5084427" y="3213112"/>
            <a:ext cx="8729522" cy="334784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685800" indent="-6858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b="0" dirty="0">
                <a:latin typeface="+mn-lt"/>
              </a:rPr>
              <a:t>Рост ВВП в 2025–2030 гг.: </a:t>
            </a:r>
            <a:r>
              <a:rPr lang="ru-RU" sz="2400" b="0" dirty="0">
                <a:solidFill>
                  <a:srgbClr val="FF0000"/>
                </a:solidFill>
                <a:latin typeface="+mn-lt"/>
              </a:rPr>
              <a:t>+</a:t>
            </a:r>
            <a:r>
              <a:rPr lang="ru-RU" sz="2400" dirty="0">
                <a:solidFill>
                  <a:srgbClr val="FF0000"/>
                </a:solidFill>
                <a:latin typeface="+mn-lt"/>
              </a:rPr>
              <a:t>0,5% </a:t>
            </a:r>
            <a:r>
              <a:rPr lang="ru-RU" sz="2400" b="0" dirty="0">
                <a:latin typeface="+mn-lt"/>
              </a:rPr>
              <a:t>в среднем за год</a:t>
            </a:r>
          </a:p>
          <a:p>
            <a:pPr marL="685800" indent="-6858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b="0" dirty="0">
                <a:latin typeface="+mn-lt"/>
              </a:rPr>
              <a:t>Ключевая ставка: 14% в 2030 г.</a:t>
            </a:r>
          </a:p>
          <a:p>
            <a:pPr marL="685800" indent="-6858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b="0" dirty="0">
                <a:latin typeface="+mn-lt"/>
              </a:rPr>
              <a:t>Инфляция:</a:t>
            </a:r>
          </a:p>
          <a:p>
            <a:pPr marL="1450974" lvl="2" indent="-342900" algn="l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 b="0" dirty="0">
                <a:latin typeface="+mn-lt"/>
              </a:rPr>
              <a:t>10–8% в 2025–2027 гг.</a:t>
            </a:r>
          </a:p>
          <a:p>
            <a:pPr marL="1450974" lvl="2" indent="-342900" algn="l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2400" b="0" dirty="0">
                <a:latin typeface="+mn-lt"/>
              </a:rPr>
              <a:t>6–5% в 2028–2030 гг.</a:t>
            </a:r>
          </a:p>
          <a:p>
            <a:pPr marL="685800" indent="-6858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b="0" dirty="0">
                <a:latin typeface="+mn-lt"/>
              </a:rPr>
              <a:t>Курс: 126 руб./долл. в 2030 г.</a:t>
            </a:r>
          </a:p>
        </p:txBody>
      </p:sp>
      <p:sp>
        <p:nvSpPr>
          <p:cNvPr id="14" name="Прямоугольник: скругленные углы 19">
            <a:extLst>
              <a:ext uri="{FF2B5EF4-FFF2-40B4-BE49-F238E27FC236}">
                <a16:creationId xmlns:a16="http://schemas.microsoft.com/office/drawing/2014/main" id="{7C683DB4-2909-804E-3367-410A0B104C80}"/>
              </a:ext>
            </a:extLst>
          </p:cNvPr>
          <p:cNvSpPr/>
          <p:nvPr/>
        </p:nvSpPr>
        <p:spPr>
          <a:xfrm>
            <a:off x="13972851" y="3184424"/>
            <a:ext cx="8717390" cy="3561460"/>
          </a:xfrm>
          <a:prstGeom prst="roundRect">
            <a:avLst>
              <a:gd name="adj" fmla="val 908"/>
            </a:avLst>
          </a:prstGeom>
          <a:solidFill>
            <a:schemeClr val="accent4">
              <a:lumMod val="20000"/>
              <a:lumOff val="80000"/>
            </a:schemeClr>
          </a:solidFill>
          <a:ln w="12700" cap="flat">
            <a:solidFill>
              <a:schemeClr val="accent4">
                <a:lumMod val="20000"/>
                <a:lumOff val="80000"/>
              </a:schemeClr>
            </a:solidFill>
            <a:miter lim="400000"/>
          </a:ln>
          <a:effectLst>
            <a:outerShdw blurRad="63500" sx="102000" sy="102000" algn="ctr" rotWithShape="0">
              <a:prstClr val="black">
                <a:alpha val="10000"/>
              </a:prst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defTabSz="1651000"/>
            <a:endParaRPr lang="ru-RU" sz="6400" b="0" dirty="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068FF96-1231-09C5-3CD5-149618F42D13}"/>
              </a:ext>
            </a:extLst>
          </p:cNvPr>
          <p:cNvSpPr txBox="1"/>
          <p:nvPr/>
        </p:nvSpPr>
        <p:spPr>
          <a:xfrm>
            <a:off x="13972851" y="3213113"/>
            <a:ext cx="8717390" cy="334784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>
            <a:def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9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  <a:defRPr sz="1200" b="0">
                <a:latin typeface="+mn-lt"/>
              </a:defRPr>
            </a:lvl1pPr>
            <a:lvl3pPr marL="725487" lvl="2" indent="-171450" algn="l">
              <a:lnSpc>
                <a:spcPct val="150000"/>
              </a:lnSpc>
              <a:buFont typeface="Wingdings" pitchFamily="2" charset="2"/>
              <a:buChar char="ü"/>
              <a:defRPr sz="1200" b="0">
                <a:latin typeface="+mn-lt"/>
              </a:defRPr>
            </a:lvl3pPr>
          </a:lstStyle>
          <a:p>
            <a:r>
              <a:rPr lang="ru-RU" sz="2400" dirty="0"/>
              <a:t>Рост ВВП в 2025–2030 гг.: </a:t>
            </a:r>
            <a:r>
              <a:rPr lang="ru-RU" sz="2400" dirty="0">
                <a:solidFill>
                  <a:srgbClr val="FF0000"/>
                </a:solidFill>
              </a:rPr>
              <a:t>+</a:t>
            </a:r>
            <a:r>
              <a:rPr lang="ru-RU" sz="2400" b="1" dirty="0">
                <a:solidFill>
                  <a:srgbClr val="FF0000"/>
                </a:solidFill>
              </a:rPr>
              <a:t>1,1% </a:t>
            </a:r>
            <a:r>
              <a:rPr lang="ru-RU" sz="2400" dirty="0"/>
              <a:t>в среднем за год</a:t>
            </a:r>
          </a:p>
          <a:p>
            <a:r>
              <a:rPr lang="ru-RU" sz="2400" dirty="0"/>
              <a:t>Ключевая ставка: 13% в 2030 г.</a:t>
            </a:r>
          </a:p>
          <a:p>
            <a:r>
              <a:rPr lang="ru-RU" sz="2400" dirty="0"/>
              <a:t>Инфляция:</a:t>
            </a:r>
          </a:p>
          <a:p>
            <a:pPr marL="1438276" indent="-358776">
              <a:buFont typeface="Wingdings" pitchFamily="2" charset="2"/>
              <a:buChar char="ü"/>
            </a:pPr>
            <a:r>
              <a:rPr lang="ru-RU" sz="2400" dirty="0"/>
              <a:t>10–5% в 2025–2027 гг. </a:t>
            </a:r>
          </a:p>
          <a:p>
            <a:pPr marL="1438276" indent="-358776">
              <a:buFont typeface="Wingdings" pitchFamily="2" charset="2"/>
              <a:buChar char="ü"/>
            </a:pPr>
            <a:r>
              <a:rPr lang="ru-RU" sz="2400" dirty="0"/>
              <a:t>4% в 2028–2030 гг.</a:t>
            </a:r>
          </a:p>
          <a:p>
            <a:r>
              <a:rPr lang="ru-RU" sz="2400" dirty="0"/>
              <a:t>Курс: 100 руб./долл. в 2030 г.</a:t>
            </a:r>
          </a:p>
        </p:txBody>
      </p:sp>
      <p:sp>
        <p:nvSpPr>
          <p:cNvPr id="16" name="Прямоугольник: скругленные углы 19">
            <a:extLst>
              <a:ext uri="{FF2B5EF4-FFF2-40B4-BE49-F238E27FC236}">
                <a16:creationId xmlns:a16="http://schemas.microsoft.com/office/drawing/2014/main" id="{65ABE263-FB00-42A4-E18D-F7B5EA3FB2FF}"/>
              </a:ext>
            </a:extLst>
          </p:cNvPr>
          <p:cNvSpPr/>
          <p:nvPr/>
        </p:nvSpPr>
        <p:spPr>
          <a:xfrm>
            <a:off x="5084427" y="6870230"/>
            <a:ext cx="8729522" cy="5102164"/>
          </a:xfrm>
          <a:prstGeom prst="roundRect">
            <a:avLst>
              <a:gd name="adj" fmla="val 908"/>
            </a:avLst>
          </a:prstGeom>
          <a:solidFill>
            <a:schemeClr val="accent5">
              <a:lumMod val="20000"/>
              <a:lumOff val="80000"/>
            </a:schemeClr>
          </a:solidFill>
          <a:ln w="12700" cap="flat">
            <a:solidFill>
              <a:schemeClr val="accent5">
                <a:lumMod val="20000"/>
                <a:lumOff val="80000"/>
              </a:schemeClr>
            </a:solidFill>
            <a:miter lim="400000"/>
          </a:ln>
          <a:effectLst>
            <a:outerShdw blurRad="63500" sx="102000" sy="102000" algn="ctr" rotWithShape="0">
              <a:prstClr val="black">
                <a:alpha val="10000"/>
              </a:prst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defTabSz="1651000"/>
            <a:endParaRPr lang="ru-RU" sz="6400" b="0" dirty="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5803C2C-1BAB-CBA6-A9B7-78114D7E40B7}"/>
              </a:ext>
            </a:extLst>
          </p:cNvPr>
          <p:cNvSpPr txBox="1"/>
          <p:nvPr/>
        </p:nvSpPr>
        <p:spPr>
          <a:xfrm>
            <a:off x="5084427" y="6870230"/>
            <a:ext cx="8729522" cy="500983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>
            <a:def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9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  <a:defRPr sz="1200" b="0">
                <a:latin typeface="+mn-lt"/>
              </a:defRPr>
            </a:lvl1pPr>
            <a:lvl3pPr marL="725487" lvl="2" indent="-171450" algn="l">
              <a:lnSpc>
                <a:spcPct val="150000"/>
              </a:lnSpc>
              <a:buFont typeface="Wingdings" pitchFamily="2" charset="2"/>
              <a:buChar char="ü"/>
              <a:defRPr sz="1200" b="0">
                <a:latin typeface="+mn-lt"/>
              </a:defRPr>
            </a:lvl3pPr>
          </a:lstStyle>
          <a:p>
            <a:r>
              <a:rPr lang="ru-RU" sz="2400" dirty="0"/>
              <a:t>Рост ВВП в 2025–2030 гг.: </a:t>
            </a:r>
            <a:r>
              <a:rPr lang="ru-RU" sz="2400" dirty="0">
                <a:solidFill>
                  <a:srgbClr val="FF0000"/>
                </a:solidFill>
              </a:rPr>
              <a:t>+</a:t>
            </a:r>
            <a:r>
              <a:rPr lang="ru-RU" sz="2400" b="1" dirty="0">
                <a:solidFill>
                  <a:srgbClr val="FF0000"/>
                </a:solidFill>
              </a:rPr>
              <a:t>1,5% </a:t>
            </a:r>
            <a:r>
              <a:rPr lang="ru-RU" sz="2400" dirty="0"/>
              <a:t>в среднем за год</a:t>
            </a:r>
          </a:p>
          <a:p>
            <a:r>
              <a:rPr lang="ru-RU" sz="2400" dirty="0"/>
              <a:t>Ключевая ставка: 8% в 2030 г.</a:t>
            </a:r>
          </a:p>
          <a:p>
            <a:r>
              <a:rPr lang="ru-RU" sz="2400" dirty="0"/>
              <a:t>Инфляция:</a:t>
            </a:r>
          </a:p>
          <a:p>
            <a:pPr marL="1441450" indent="-368300">
              <a:buFont typeface="Wingdings" pitchFamily="2" charset="2"/>
              <a:buChar char="ü"/>
            </a:pPr>
            <a:r>
              <a:rPr lang="ru-RU" sz="2400" dirty="0"/>
              <a:t>12–10% в 2025–2027 гг. </a:t>
            </a:r>
          </a:p>
          <a:p>
            <a:pPr marL="1441450" indent="-368300">
              <a:buFont typeface="Wingdings" pitchFamily="2" charset="2"/>
              <a:buChar char="ü"/>
            </a:pPr>
            <a:r>
              <a:rPr lang="ru-RU" sz="2400" dirty="0"/>
              <a:t>9–6% в 2028–2030 гг.</a:t>
            </a:r>
          </a:p>
          <a:p>
            <a:r>
              <a:rPr lang="ru-RU" sz="2400" dirty="0"/>
              <a:t>Курс: 145 руб./долл. в 2030 г. – компенсация бюджетного дефицита и мягкой ДКП, которые приводят к росту импорта</a:t>
            </a:r>
          </a:p>
          <a:p>
            <a:r>
              <a:rPr lang="ru-RU" sz="2400" dirty="0"/>
              <a:t>Дефицит бюджета: 0,5% ВВП</a:t>
            </a:r>
          </a:p>
        </p:txBody>
      </p:sp>
      <p:sp>
        <p:nvSpPr>
          <p:cNvPr id="18" name="Прямоугольник: скругленные углы 19">
            <a:extLst>
              <a:ext uri="{FF2B5EF4-FFF2-40B4-BE49-F238E27FC236}">
                <a16:creationId xmlns:a16="http://schemas.microsoft.com/office/drawing/2014/main" id="{C87D5071-3692-9BD2-F034-25DD3B043DA1}"/>
              </a:ext>
            </a:extLst>
          </p:cNvPr>
          <p:cNvSpPr/>
          <p:nvPr/>
        </p:nvSpPr>
        <p:spPr>
          <a:xfrm>
            <a:off x="13972851" y="6870230"/>
            <a:ext cx="8717390" cy="5102164"/>
          </a:xfrm>
          <a:prstGeom prst="roundRect">
            <a:avLst>
              <a:gd name="adj" fmla="val 908"/>
            </a:avLst>
          </a:prstGeom>
          <a:solidFill>
            <a:schemeClr val="accent1">
              <a:lumMod val="20000"/>
              <a:lumOff val="80000"/>
            </a:schemeClr>
          </a:solidFill>
          <a:ln w="12700" cap="flat">
            <a:solidFill>
              <a:schemeClr val="accent1">
                <a:lumMod val="20000"/>
                <a:lumOff val="80000"/>
              </a:schemeClr>
            </a:solidFill>
            <a:miter lim="400000"/>
          </a:ln>
          <a:effectLst>
            <a:outerShdw blurRad="63500" sx="102000" sy="102000" algn="ctr" rotWithShape="0">
              <a:prstClr val="black">
                <a:alpha val="10000"/>
              </a:prst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defTabSz="1651000"/>
            <a:endParaRPr lang="ru-RU" sz="6400" b="0" dirty="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4D9935D-2992-F906-6C7F-E4037853F798}"/>
              </a:ext>
            </a:extLst>
          </p:cNvPr>
          <p:cNvSpPr txBox="1"/>
          <p:nvPr/>
        </p:nvSpPr>
        <p:spPr>
          <a:xfrm>
            <a:off x="13972851" y="6870231"/>
            <a:ext cx="8717390" cy="445583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>
            <a:def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9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  <a:defRPr sz="1200" b="0">
                <a:latin typeface="+mn-lt"/>
              </a:defRPr>
            </a:lvl1pPr>
            <a:lvl3pPr marL="725487" lvl="2" indent="-171450" algn="l">
              <a:lnSpc>
                <a:spcPct val="150000"/>
              </a:lnSpc>
              <a:buFont typeface="Wingdings" pitchFamily="2" charset="2"/>
              <a:buChar char="ü"/>
              <a:defRPr sz="1200" b="0">
                <a:latin typeface="+mn-lt"/>
              </a:defRPr>
            </a:lvl3pPr>
          </a:lstStyle>
          <a:p>
            <a:pPr marL="685800" indent="-685800"/>
            <a:r>
              <a:rPr lang="ru-RU" sz="2400" dirty="0"/>
              <a:t>Рост ВВП в 2025–2030 гг.: </a:t>
            </a:r>
            <a:r>
              <a:rPr lang="ru-RU" sz="2400" dirty="0">
                <a:solidFill>
                  <a:srgbClr val="FF0000"/>
                </a:solidFill>
              </a:rPr>
              <a:t>+</a:t>
            </a:r>
            <a:r>
              <a:rPr lang="ru-RU" sz="2400" b="1" dirty="0">
                <a:solidFill>
                  <a:srgbClr val="FF0000"/>
                </a:solidFill>
              </a:rPr>
              <a:t>3,3%</a:t>
            </a:r>
            <a:r>
              <a:rPr lang="ru-RU" sz="2400" dirty="0"/>
              <a:t> в среднем за год</a:t>
            </a:r>
          </a:p>
          <a:p>
            <a:pPr marL="685800" indent="-685800"/>
            <a:r>
              <a:rPr lang="ru-RU" sz="2400" dirty="0"/>
              <a:t>Ключевая ставка: 8% в 2030 г. </a:t>
            </a:r>
          </a:p>
          <a:p>
            <a:pPr marL="685800" indent="-685800"/>
            <a:r>
              <a:rPr lang="ru-RU" sz="2400" dirty="0"/>
              <a:t>Реальная ставка: 1–2% в среднем за 2025–2030 гг.</a:t>
            </a:r>
          </a:p>
          <a:p>
            <a:pPr marL="685800" indent="-685800"/>
            <a:r>
              <a:rPr lang="ru-RU" sz="2400" dirty="0"/>
              <a:t>Инфляция:</a:t>
            </a:r>
          </a:p>
          <a:p>
            <a:pPr marL="1441450" indent="-368300">
              <a:buFont typeface="Wingdings" pitchFamily="2" charset="2"/>
              <a:buChar char="ü"/>
            </a:pPr>
            <a:r>
              <a:rPr lang="ru-RU" sz="2400" dirty="0"/>
              <a:t>9% в 2025 г.</a:t>
            </a:r>
          </a:p>
          <a:p>
            <a:pPr marL="1441450" indent="-368300">
              <a:buFont typeface="Wingdings" pitchFamily="2" charset="2"/>
              <a:buChar char="ü"/>
            </a:pPr>
            <a:r>
              <a:rPr lang="ru-RU" sz="2400" dirty="0"/>
              <a:t>5–7% в 2026–2030 гг.</a:t>
            </a:r>
          </a:p>
          <a:p>
            <a:pPr marL="685800" indent="-685800"/>
            <a:r>
              <a:rPr lang="ru-RU" sz="2400" dirty="0"/>
              <a:t>Курс: 95–97 руб./долл. в 2026–2030 гг.</a:t>
            </a:r>
          </a:p>
          <a:p>
            <a:pPr marL="685800" indent="-685800"/>
            <a:r>
              <a:rPr lang="ru-RU" sz="2400" dirty="0"/>
              <a:t>Дефицит бюджета: 1,4% ВВП в 2026–2030 гг.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E61B34F-93DF-60C1-EFEB-1537FD52B9ED}"/>
              </a:ext>
            </a:extLst>
          </p:cNvPr>
          <p:cNvSpPr txBox="1"/>
          <p:nvPr/>
        </p:nvSpPr>
        <p:spPr>
          <a:xfrm>
            <a:off x="1762203" y="4102202"/>
            <a:ext cx="3333642" cy="120032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ru-RU" sz="2400" b="0" dirty="0">
                <a:latin typeface="+mn-lt"/>
              </a:rPr>
              <a:t>Жесткая денежно–кредитная и бюджетная политика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B07D103-E131-1F4A-BB9B-0A3DFAF6E042}"/>
              </a:ext>
            </a:extLst>
          </p:cNvPr>
          <p:cNvSpPr txBox="1"/>
          <p:nvPr/>
        </p:nvSpPr>
        <p:spPr>
          <a:xfrm>
            <a:off x="1762203" y="8590316"/>
            <a:ext cx="3333642" cy="120032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ru-RU" sz="2400" b="0" dirty="0">
                <a:latin typeface="+mn-lt"/>
              </a:rPr>
              <a:t>Мягкая денежно–кредитная и бюджетная политика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5E29406-69C1-9E61-1A8D-E00CDC03C77F}"/>
              </a:ext>
            </a:extLst>
          </p:cNvPr>
          <p:cNvSpPr txBox="1"/>
          <p:nvPr/>
        </p:nvSpPr>
        <p:spPr>
          <a:xfrm>
            <a:off x="7517550" y="2529231"/>
            <a:ext cx="3960000" cy="46166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defTabSz="1651000"/>
            <a:r>
              <a:rPr lang="ru-RU" sz="2400" b="0" dirty="0">
                <a:solidFill>
                  <a:schemeClr val="tx1"/>
                </a:solidFill>
                <a:latin typeface="+mn-lt"/>
                <a:sym typeface="Helvetica Neue Medium"/>
              </a:rPr>
              <a:t>Жесткие санкции</a:t>
            </a:r>
            <a:endParaRPr lang="ru-RU" sz="24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62048D1-D2D6-4324-ADB6-E2FA9A5B9DDC}"/>
              </a:ext>
            </a:extLst>
          </p:cNvPr>
          <p:cNvSpPr txBox="1"/>
          <p:nvPr/>
        </p:nvSpPr>
        <p:spPr>
          <a:xfrm>
            <a:off x="15353747" y="2529231"/>
            <a:ext cx="5871010" cy="46166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defTabSz="1651000"/>
            <a:r>
              <a:rPr lang="ru-RU" sz="2400" b="0" dirty="0">
                <a:solidFill>
                  <a:schemeClr val="tx1"/>
                </a:solidFill>
                <a:latin typeface="+mn-lt"/>
                <a:sym typeface="Helvetica Neue Medium"/>
              </a:rPr>
              <a:t>Смягчение санкционного давления</a:t>
            </a:r>
            <a:endParaRPr lang="ru-RU" sz="2400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05065433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6C39F4-C6BD-D048-51DA-C05D8AC1CE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6E14E2D2-CBA3-9317-A415-982F74AC9BB7}"/>
              </a:ext>
            </a:extLst>
          </p:cNvPr>
          <p:cNvSpPr txBox="1"/>
          <p:nvPr/>
        </p:nvSpPr>
        <p:spPr>
          <a:xfrm>
            <a:off x="1105961" y="348840"/>
            <a:ext cx="167932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6000" b="1" dirty="0">
                <a:solidFill>
                  <a:srgbClr val="153F9B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Перспективная модель экономики России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5EB6886-9AE0-345B-68BD-9985523219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2006" y="511093"/>
            <a:ext cx="3392967" cy="1614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: скругленные углы 44">
            <a:extLst>
              <a:ext uri="{FF2B5EF4-FFF2-40B4-BE49-F238E27FC236}">
                <a16:creationId xmlns:a16="http://schemas.microsoft.com/office/drawing/2014/main" id="{24739DD8-C59C-4BFA-9910-023225B9949C}"/>
              </a:ext>
            </a:extLst>
          </p:cNvPr>
          <p:cNvSpPr/>
          <p:nvPr/>
        </p:nvSpPr>
        <p:spPr>
          <a:xfrm>
            <a:off x="1348169" y="2482716"/>
            <a:ext cx="13606082" cy="9765108"/>
          </a:xfrm>
          <a:prstGeom prst="roundRect">
            <a:avLst>
              <a:gd name="adj" fmla="val 5407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5222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defTabSz="1651000"/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: скругленные углы 44">
            <a:extLst>
              <a:ext uri="{FF2B5EF4-FFF2-40B4-BE49-F238E27FC236}">
                <a16:creationId xmlns:a16="http://schemas.microsoft.com/office/drawing/2014/main" id="{B87D03D7-C187-B226-5602-48DA7BFCC437}"/>
              </a:ext>
            </a:extLst>
          </p:cNvPr>
          <p:cNvSpPr/>
          <p:nvPr/>
        </p:nvSpPr>
        <p:spPr>
          <a:xfrm>
            <a:off x="15411450" y="2484846"/>
            <a:ext cx="7654924" cy="9765108"/>
          </a:xfrm>
          <a:prstGeom prst="roundRect">
            <a:avLst>
              <a:gd name="adj" fmla="val 4665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5222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defTabSz="1651000"/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F496113-85FF-667C-65AC-9B28C2171F34}"/>
              </a:ext>
            </a:extLst>
          </p:cNvPr>
          <p:cNvSpPr txBox="1"/>
          <p:nvPr/>
        </p:nvSpPr>
        <p:spPr>
          <a:xfrm>
            <a:off x="15942315" y="2763846"/>
            <a:ext cx="6679482" cy="52322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>
            <a:def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9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defTabSz="825500">
              <a:defRPr sz="1400">
                <a:solidFill>
                  <a:srgbClr val="002060"/>
                </a:solidFill>
                <a:latin typeface="+mn-lt"/>
              </a:defRPr>
            </a:lvl1pPr>
          </a:lstStyle>
          <a:p>
            <a:r>
              <a:rPr lang="ru-RU" sz="2800" dirty="0">
                <a:solidFill>
                  <a:schemeClr val="tx1"/>
                </a:solidFill>
              </a:rPr>
              <a:t>Комментарии</a:t>
            </a:r>
          </a:p>
        </p:txBody>
      </p: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1EA8865D-142C-56B9-690B-C18C9B896E33}"/>
              </a:ext>
            </a:extLst>
          </p:cNvPr>
          <p:cNvCxnSpPr>
            <a:cxnSpLocks/>
          </p:cNvCxnSpPr>
          <p:nvPr/>
        </p:nvCxnSpPr>
        <p:spPr>
          <a:xfrm>
            <a:off x="15944850" y="3676404"/>
            <a:ext cx="667948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E2B515DF-2832-98A6-DC68-432A41F89DF1}"/>
              </a:ext>
            </a:extLst>
          </p:cNvPr>
          <p:cNvSpPr txBox="1"/>
          <p:nvPr/>
        </p:nvSpPr>
        <p:spPr>
          <a:xfrm>
            <a:off x="15942323" y="3909587"/>
            <a:ext cx="6679474" cy="7564530"/>
          </a:xfrm>
          <a:prstGeom prst="rect">
            <a:avLst/>
          </a:prstGeom>
          <a:ln w="12700">
            <a:miter lim="400000"/>
          </a:ln>
        </p:spPr>
        <p:txBody>
          <a:bodyPr lIns="0" tIns="0" rIns="0" bIns="0" anchor="t">
            <a:noAutofit/>
          </a:bodyPr>
          <a:lstStyle>
            <a:lvl1pPr marL="171450" indent="-171450" algn="l" eaLnBrk="1" hangingPunct="1">
              <a:spcBef>
                <a:spcPts val="1200"/>
              </a:spcBef>
              <a:buSzPct val="100000"/>
              <a:buFont typeface="Arial" panose="020B0604020202020204" pitchFamily="34" charset="0"/>
              <a:buChar char="•"/>
              <a:defRPr lang="en-US" sz="1200" b="0" smtClean="0">
                <a:solidFill>
                  <a:srgbClr val="262626"/>
                </a:solidFill>
                <a:latin typeface="+mn-lt"/>
                <a:cs typeface="Times New Roman" panose="02020603050405020304" pitchFamily="18" charset="0"/>
                <a:sym typeface="Arial"/>
              </a:defRPr>
            </a:lvl1pPr>
            <a:lvl2pPr marL="317500" indent="0" algn="l" eaLnBrk="1" hangingPunct="1">
              <a:lnSpc>
                <a:spcPct val="150000"/>
              </a:lnSpc>
              <a:buSzPct val="125000"/>
              <a:defRPr b="0">
                <a:latin typeface="+mn-lt"/>
              </a:defRPr>
            </a:lvl2pPr>
            <a:lvl3pPr marL="635000" indent="0" algn="l" eaLnBrk="1" hangingPunct="1">
              <a:lnSpc>
                <a:spcPct val="150000"/>
              </a:lnSpc>
              <a:buSzPct val="125000"/>
              <a:defRPr b="0">
                <a:latin typeface="+mn-lt"/>
              </a:defRPr>
            </a:lvl3pPr>
            <a:lvl4pPr marL="952500" indent="0" algn="l" eaLnBrk="1" hangingPunct="1">
              <a:lnSpc>
                <a:spcPct val="150000"/>
              </a:lnSpc>
              <a:buSzPct val="125000"/>
              <a:defRPr b="0">
                <a:latin typeface="+mn-lt"/>
              </a:defRPr>
            </a:lvl4pPr>
            <a:lvl5pPr marL="1270000" indent="0" algn="l" eaLnBrk="1" hangingPunct="1">
              <a:lnSpc>
                <a:spcPct val="150000"/>
              </a:lnSpc>
              <a:buSzPct val="125000"/>
              <a:defRPr b="0">
                <a:latin typeface="+mn-lt"/>
              </a:defRPr>
            </a:lvl5pPr>
            <a:lvl6pPr marL="1785938" indent="-198438" eaLnBrk="1" hangingPunct="1">
              <a:buSzPct val="125000"/>
              <a:buChar char="•"/>
            </a:lvl6pPr>
            <a:lvl7pPr marL="2103438" indent="-198438" eaLnBrk="1" hangingPunct="1">
              <a:buSzPct val="125000"/>
              <a:buChar char="•"/>
            </a:lvl7pPr>
            <a:lvl8pPr marL="2420938" indent="-198438" eaLnBrk="1" hangingPunct="1">
              <a:buSzPct val="125000"/>
              <a:buChar char="•"/>
            </a:lvl8pPr>
            <a:lvl9pPr marL="2738438" indent="-198438" eaLnBrk="1" hangingPunct="1">
              <a:buSzPct val="125000"/>
              <a:buChar char="•"/>
            </a:lvl9pPr>
          </a:lstStyle>
          <a:p>
            <a:r>
              <a:rPr lang="ru-RU" sz="3200" dirty="0"/>
              <a:t>Потенциал роста российской экономики в среднесрочной перспективе составляет до 4% в год</a:t>
            </a:r>
          </a:p>
          <a:p>
            <a:endParaRPr lang="ru-RU" sz="3200" dirty="0"/>
          </a:p>
          <a:p>
            <a:r>
              <a:rPr lang="ru-RU" sz="3200" dirty="0"/>
              <a:t>Фундаментальные ограничения развития потребуют маневра в пользу человеческого капитала и роста реального сектора экономики</a:t>
            </a:r>
          </a:p>
          <a:p>
            <a:endParaRPr lang="ru-RU" sz="3200" dirty="0"/>
          </a:p>
          <a:p>
            <a:r>
              <a:rPr lang="ru-RU" sz="3200" dirty="0"/>
              <a:t>Рост эффективности производства становится условием сохранения конкурентоспособности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887D698-C29A-338F-C006-7F4278FE037D}"/>
              </a:ext>
            </a:extLst>
          </p:cNvPr>
          <p:cNvSpPr txBox="1"/>
          <p:nvPr/>
        </p:nvSpPr>
        <p:spPr>
          <a:xfrm>
            <a:off x="3405753" y="2611446"/>
            <a:ext cx="20852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/>
              <a:t>Тенденции</a:t>
            </a: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79DF5271-CF2F-8F66-7CE6-301676A857FC}"/>
              </a:ext>
            </a:extLst>
          </p:cNvPr>
          <p:cNvSpPr/>
          <p:nvPr/>
        </p:nvSpPr>
        <p:spPr>
          <a:xfrm>
            <a:off x="1759670" y="5249784"/>
            <a:ext cx="5040000" cy="1440000"/>
          </a:xfrm>
          <a:prstGeom prst="round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n w="0"/>
                <a:solidFill>
                  <a:schemeClr val="bg1"/>
                </a:solidFill>
              </a:rPr>
              <a:t>Старение населения</a:t>
            </a:r>
          </a:p>
        </p:txBody>
      </p:sp>
      <p:sp>
        <p:nvSpPr>
          <p:cNvPr id="17" name="Прямоугольник: скругленные углы 16">
            <a:extLst>
              <a:ext uri="{FF2B5EF4-FFF2-40B4-BE49-F238E27FC236}">
                <a16:creationId xmlns:a16="http://schemas.microsoft.com/office/drawing/2014/main" id="{765E56CD-D2C5-5210-666E-D35929A57A72}"/>
              </a:ext>
            </a:extLst>
          </p:cNvPr>
          <p:cNvSpPr/>
          <p:nvPr/>
        </p:nvSpPr>
        <p:spPr>
          <a:xfrm>
            <a:off x="1759670" y="6906204"/>
            <a:ext cx="5040000" cy="1656000"/>
          </a:xfrm>
          <a:prstGeom prst="round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n w="0"/>
                <a:solidFill>
                  <a:schemeClr val="bg1"/>
                </a:solidFill>
              </a:rPr>
              <a:t>Снижение численности трудоспособного населения</a:t>
            </a:r>
          </a:p>
        </p:txBody>
      </p:sp>
      <p:sp>
        <p:nvSpPr>
          <p:cNvPr id="18" name="Прямоугольник: скругленные углы 17">
            <a:extLst>
              <a:ext uri="{FF2B5EF4-FFF2-40B4-BE49-F238E27FC236}">
                <a16:creationId xmlns:a16="http://schemas.microsoft.com/office/drawing/2014/main" id="{A916CF32-1C3E-8169-584D-68E8BA83BBD0}"/>
              </a:ext>
            </a:extLst>
          </p:cNvPr>
          <p:cNvSpPr/>
          <p:nvPr/>
        </p:nvSpPr>
        <p:spPr>
          <a:xfrm>
            <a:off x="1759670" y="8767698"/>
            <a:ext cx="5040000" cy="1656000"/>
          </a:xfrm>
          <a:prstGeom prst="round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n w="0"/>
                <a:solidFill>
                  <a:schemeClr val="bg1"/>
                </a:solidFill>
              </a:rPr>
              <a:t>Рост ожидаемой продолжительности здоровой жизни</a:t>
            </a:r>
          </a:p>
        </p:txBody>
      </p:sp>
      <p:sp>
        <p:nvSpPr>
          <p:cNvPr id="19" name="Прямоугольник: скругленные углы 18">
            <a:extLst>
              <a:ext uri="{FF2B5EF4-FFF2-40B4-BE49-F238E27FC236}">
                <a16:creationId xmlns:a16="http://schemas.microsoft.com/office/drawing/2014/main" id="{0D640C6F-BC12-B47B-00E7-1469B7FA9FAF}"/>
              </a:ext>
            </a:extLst>
          </p:cNvPr>
          <p:cNvSpPr/>
          <p:nvPr/>
        </p:nvSpPr>
        <p:spPr>
          <a:xfrm>
            <a:off x="1759670" y="10639170"/>
            <a:ext cx="5040000" cy="1440000"/>
          </a:xfrm>
          <a:prstGeom prst="round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n w="0"/>
                <a:solidFill>
                  <a:schemeClr val="bg1"/>
                </a:solidFill>
              </a:rPr>
              <a:t>Новые технологии</a:t>
            </a:r>
          </a:p>
        </p:txBody>
      </p:sp>
      <p:sp>
        <p:nvSpPr>
          <p:cNvPr id="20" name="Прямоугольник: скругленные углы 19">
            <a:extLst>
              <a:ext uri="{FF2B5EF4-FFF2-40B4-BE49-F238E27FC236}">
                <a16:creationId xmlns:a16="http://schemas.microsoft.com/office/drawing/2014/main" id="{472AA9D3-289D-558B-D2A6-DDE1753ADBB3}"/>
              </a:ext>
            </a:extLst>
          </p:cNvPr>
          <p:cNvSpPr/>
          <p:nvPr/>
        </p:nvSpPr>
        <p:spPr>
          <a:xfrm>
            <a:off x="1759670" y="3377882"/>
            <a:ext cx="5040000" cy="1656000"/>
          </a:xfrm>
          <a:prstGeom prst="roundRect">
            <a:avLst/>
          </a:prstGeom>
          <a:solidFill>
            <a:schemeClr val="bg2">
              <a:lumMod val="50000"/>
            </a:schemeClr>
          </a:solidFill>
          <a:ln w="1905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n w="0"/>
                <a:solidFill>
                  <a:schemeClr val="bg1"/>
                </a:solidFill>
              </a:rPr>
              <a:t>Угрозы национальной и экономической безопасности</a:t>
            </a:r>
          </a:p>
        </p:txBody>
      </p:sp>
      <p:cxnSp>
        <p:nvCxnSpPr>
          <p:cNvPr id="21" name="Прямая со стрелкой 20">
            <a:extLst>
              <a:ext uri="{FF2B5EF4-FFF2-40B4-BE49-F238E27FC236}">
                <a16:creationId xmlns:a16="http://schemas.microsoft.com/office/drawing/2014/main" id="{7844FA58-B6D0-90B0-F9E6-AEEA533DEE86}"/>
              </a:ext>
            </a:extLst>
          </p:cNvPr>
          <p:cNvCxnSpPr>
            <a:cxnSpLocks/>
            <a:stCxn id="20" idx="3"/>
            <a:endCxn id="27" idx="1"/>
          </p:cNvCxnSpPr>
          <p:nvPr/>
        </p:nvCxnSpPr>
        <p:spPr>
          <a:xfrm>
            <a:off x="6799670" y="4205882"/>
            <a:ext cx="1284180" cy="0"/>
          </a:xfrm>
          <a:prstGeom prst="straightConnector1">
            <a:avLst/>
          </a:prstGeom>
          <a:ln w="1905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 стрелкой 21">
            <a:extLst>
              <a:ext uri="{FF2B5EF4-FFF2-40B4-BE49-F238E27FC236}">
                <a16:creationId xmlns:a16="http://schemas.microsoft.com/office/drawing/2014/main" id="{9B86D6FE-B0B7-9444-6E96-91D8DEE183E7}"/>
              </a:ext>
            </a:extLst>
          </p:cNvPr>
          <p:cNvCxnSpPr>
            <a:cxnSpLocks/>
            <a:stCxn id="16" idx="3"/>
            <a:endCxn id="29" idx="1"/>
          </p:cNvCxnSpPr>
          <p:nvPr/>
        </p:nvCxnSpPr>
        <p:spPr>
          <a:xfrm>
            <a:off x="6799671" y="5969784"/>
            <a:ext cx="1284182" cy="0"/>
          </a:xfrm>
          <a:prstGeom prst="straightConnector1">
            <a:avLst/>
          </a:prstGeom>
          <a:ln w="1905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 стрелкой 22">
            <a:extLst>
              <a:ext uri="{FF2B5EF4-FFF2-40B4-BE49-F238E27FC236}">
                <a16:creationId xmlns:a16="http://schemas.microsoft.com/office/drawing/2014/main" id="{34257529-1DE9-19F3-EB0E-CA5D71BF52B6}"/>
              </a:ext>
            </a:extLst>
          </p:cNvPr>
          <p:cNvCxnSpPr>
            <a:cxnSpLocks/>
            <a:stCxn id="18" idx="3"/>
            <a:endCxn id="30" idx="1"/>
          </p:cNvCxnSpPr>
          <p:nvPr/>
        </p:nvCxnSpPr>
        <p:spPr>
          <a:xfrm>
            <a:off x="6799671" y="9595698"/>
            <a:ext cx="1284182" cy="0"/>
          </a:xfrm>
          <a:prstGeom prst="straightConnector1">
            <a:avLst/>
          </a:prstGeom>
          <a:ln w="1905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 стрелкой 23">
            <a:extLst>
              <a:ext uri="{FF2B5EF4-FFF2-40B4-BE49-F238E27FC236}">
                <a16:creationId xmlns:a16="http://schemas.microsoft.com/office/drawing/2014/main" id="{F6870F82-E6BF-7E31-8B89-4B26CBD90233}"/>
              </a:ext>
            </a:extLst>
          </p:cNvPr>
          <p:cNvCxnSpPr>
            <a:cxnSpLocks/>
            <a:stCxn id="19" idx="3"/>
            <a:endCxn id="32" idx="1"/>
          </p:cNvCxnSpPr>
          <p:nvPr/>
        </p:nvCxnSpPr>
        <p:spPr>
          <a:xfrm>
            <a:off x="6799671" y="11359170"/>
            <a:ext cx="1284182" cy="0"/>
          </a:xfrm>
          <a:prstGeom prst="straightConnector1">
            <a:avLst/>
          </a:prstGeom>
          <a:ln w="1905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 стрелкой 24">
            <a:extLst>
              <a:ext uri="{FF2B5EF4-FFF2-40B4-BE49-F238E27FC236}">
                <a16:creationId xmlns:a16="http://schemas.microsoft.com/office/drawing/2014/main" id="{38E3FF12-EA55-7AB9-3D82-72ABA7ECE0E1}"/>
              </a:ext>
            </a:extLst>
          </p:cNvPr>
          <p:cNvCxnSpPr>
            <a:cxnSpLocks/>
            <a:stCxn id="17" idx="3"/>
            <a:endCxn id="31" idx="1"/>
          </p:cNvCxnSpPr>
          <p:nvPr/>
        </p:nvCxnSpPr>
        <p:spPr>
          <a:xfrm>
            <a:off x="6799671" y="7734204"/>
            <a:ext cx="1284182" cy="0"/>
          </a:xfrm>
          <a:prstGeom prst="straightConnector1">
            <a:avLst/>
          </a:prstGeom>
          <a:ln w="1905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E299DA8C-BC74-1448-1FE5-F6FA73F45CAB}"/>
              </a:ext>
            </a:extLst>
          </p:cNvPr>
          <p:cNvSpPr txBox="1"/>
          <p:nvPr/>
        </p:nvSpPr>
        <p:spPr>
          <a:xfrm>
            <a:off x="8915921" y="2611446"/>
            <a:ext cx="41262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/>
              <a:t>Структурные сдвиги</a:t>
            </a:r>
          </a:p>
        </p:txBody>
      </p:sp>
      <p:sp>
        <p:nvSpPr>
          <p:cNvPr id="27" name="Прямоугольник: скругленные углы 26">
            <a:extLst>
              <a:ext uri="{FF2B5EF4-FFF2-40B4-BE49-F238E27FC236}">
                <a16:creationId xmlns:a16="http://schemas.microsoft.com/office/drawing/2014/main" id="{D1443948-2A7C-3D01-39DF-5E8A3C5F5475}"/>
              </a:ext>
            </a:extLst>
          </p:cNvPr>
          <p:cNvSpPr/>
          <p:nvPr/>
        </p:nvSpPr>
        <p:spPr>
          <a:xfrm>
            <a:off x="8083850" y="3377882"/>
            <a:ext cx="5904000" cy="1656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n w="0"/>
                <a:solidFill>
                  <a:schemeClr val="tx1"/>
                </a:solidFill>
              </a:rPr>
              <a:t>Реальный сектор </a:t>
            </a:r>
          </a:p>
        </p:txBody>
      </p:sp>
      <p:sp>
        <p:nvSpPr>
          <p:cNvPr id="28" name="Стрелка: вниз 27">
            <a:extLst>
              <a:ext uri="{FF2B5EF4-FFF2-40B4-BE49-F238E27FC236}">
                <a16:creationId xmlns:a16="http://schemas.microsoft.com/office/drawing/2014/main" id="{631EB917-14DE-71B1-51E0-C917D4430139}"/>
              </a:ext>
            </a:extLst>
          </p:cNvPr>
          <p:cNvSpPr/>
          <p:nvPr/>
        </p:nvSpPr>
        <p:spPr>
          <a:xfrm rot="10800000">
            <a:off x="13378647" y="3825672"/>
            <a:ext cx="447254" cy="720000"/>
          </a:xfrm>
          <a:prstGeom prst="downArrow">
            <a:avLst/>
          </a:prstGeom>
          <a:solidFill>
            <a:srgbClr val="009900"/>
          </a:solidFill>
          <a:ln w="1905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600"/>
          </a:p>
        </p:txBody>
      </p:sp>
      <p:sp>
        <p:nvSpPr>
          <p:cNvPr id="29" name="Прямоугольник: скругленные углы 28">
            <a:extLst>
              <a:ext uri="{FF2B5EF4-FFF2-40B4-BE49-F238E27FC236}">
                <a16:creationId xmlns:a16="http://schemas.microsoft.com/office/drawing/2014/main" id="{1B3DFAEF-4B60-06C7-1BFE-8CD34E18A146}"/>
              </a:ext>
            </a:extLst>
          </p:cNvPr>
          <p:cNvSpPr/>
          <p:nvPr/>
        </p:nvSpPr>
        <p:spPr>
          <a:xfrm>
            <a:off x="8083852" y="5249784"/>
            <a:ext cx="5904000" cy="14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n w="0"/>
                <a:solidFill>
                  <a:schemeClr val="tx1"/>
                </a:solidFill>
              </a:rPr>
              <a:t>Здравоохранение</a:t>
            </a:r>
          </a:p>
        </p:txBody>
      </p:sp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FB620A5E-02FE-2C1D-DBF5-7B3142709BD0}"/>
              </a:ext>
            </a:extLst>
          </p:cNvPr>
          <p:cNvSpPr/>
          <p:nvPr/>
        </p:nvSpPr>
        <p:spPr>
          <a:xfrm>
            <a:off x="8083852" y="8767698"/>
            <a:ext cx="5904000" cy="1656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n w="0"/>
                <a:solidFill>
                  <a:schemeClr val="tx1"/>
                </a:solidFill>
              </a:rPr>
              <a:t>Образование</a:t>
            </a:r>
          </a:p>
        </p:txBody>
      </p:sp>
      <p:sp>
        <p:nvSpPr>
          <p:cNvPr id="31" name="Прямоугольник: скругленные углы 30">
            <a:extLst>
              <a:ext uri="{FF2B5EF4-FFF2-40B4-BE49-F238E27FC236}">
                <a16:creationId xmlns:a16="http://schemas.microsoft.com/office/drawing/2014/main" id="{71526D49-F860-67EE-F0B8-223AF3876A64}"/>
              </a:ext>
            </a:extLst>
          </p:cNvPr>
          <p:cNvSpPr/>
          <p:nvPr/>
        </p:nvSpPr>
        <p:spPr>
          <a:xfrm>
            <a:off x="8083852" y="6906204"/>
            <a:ext cx="5904000" cy="1656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n w="0"/>
                <a:solidFill>
                  <a:schemeClr val="tx1"/>
                </a:solidFill>
              </a:rPr>
              <a:t>Производительность </a:t>
            </a:r>
            <a:br>
              <a:rPr lang="ru-RU" sz="2800" dirty="0">
                <a:ln w="0"/>
                <a:solidFill>
                  <a:schemeClr val="tx1"/>
                </a:solidFill>
              </a:rPr>
            </a:br>
            <a:r>
              <a:rPr lang="ru-RU" sz="2800" dirty="0">
                <a:ln w="0"/>
                <a:solidFill>
                  <a:schemeClr val="tx1"/>
                </a:solidFill>
              </a:rPr>
              <a:t>труда, затраты на НИОКР</a:t>
            </a:r>
          </a:p>
        </p:txBody>
      </p:sp>
      <p:sp>
        <p:nvSpPr>
          <p:cNvPr id="32" name="Прямоугольник: скругленные углы 31">
            <a:extLst>
              <a:ext uri="{FF2B5EF4-FFF2-40B4-BE49-F238E27FC236}">
                <a16:creationId xmlns:a16="http://schemas.microsoft.com/office/drawing/2014/main" id="{0CD2AECF-A842-6B4C-FC9D-92610E556105}"/>
              </a:ext>
            </a:extLst>
          </p:cNvPr>
          <p:cNvSpPr/>
          <p:nvPr/>
        </p:nvSpPr>
        <p:spPr>
          <a:xfrm>
            <a:off x="8083852" y="10639170"/>
            <a:ext cx="5904000" cy="1440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n w="0"/>
                <a:solidFill>
                  <a:schemeClr val="tx1"/>
                </a:solidFill>
              </a:rPr>
              <a:t>Торгово-посредническая деятельность</a:t>
            </a:r>
          </a:p>
        </p:txBody>
      </p:sp>
      <p:cxnSp>
        <p:nvCxnSpPr>
          <p:cNvPr id="33" name="Соединитель: уступ 32">
            <a:extLst>
              <a:ext uri="{FF2B5EF4-FFF2-40B4-BE49-F238E27FC236}">
                <a16:creationId xmlns:a16="http://schemas.microsoft.com/office/drawing/2014/main" id="{1BE277C1-783B-6FCF-7B16-74566FD178CB}"/>
              </a:ext>
            </a:extLst>
          </p:cNvPr>
          <p:cNvCxnSpPr>
            <a:cxnSpLocks/>
            <a:stCxn id="27" idx="3"/>
            <a:endCxn id="31" idx="3"/>
          </p:cNvCxnSpPr>
          <p:nvPr/>
        </p:nvCxnSpPr>
        <p:spPr>
          <a:xfrm>
            <a:off x="13987851" y="4205883"/>
            <a:ext cx="2" cy="3528322"/>
          </a:xfrm>
          <a:prstGeom prst="bentConnector3">
            <a:avLst>
              <a:gd name="adj1" fmla="val 22860100000"/>
            </a:avLst>
          </a:prstGeom>
          <a:ln w="1905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648236CD-EB11-64C4-92C5-979FEBE7EA38}"/>
              </a:ext>
            </a:extLst>
          </p:cNvPr>
          <p:cNvCxnSpPr>
            <a:cxnSpLocks/>
            <a:stCxn id="29" idx="3"/>
          </p:cNvCxnSpPr>
          <p:nvPr/>
        </p:nvCxnSpPr>
        <p:spPr>
          <a:xfrm>
            <a:off x="13987852" y="5969784"/>
            <a:ext cx="457200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Стрелка: вниз 34">
            <a:extLst>
              <a:ext uri="{FF2B5EF4-FFF2-40B4-BE49-F238E27FC236}">
                <a16:creationId xmlns:a16="http://schemas.microsoft.com/office/drawing/2014/main" id="{7809E0FA-1775-29E8-3BF5-DF90EB998764}"/>
              </a:ext>
            </a:extLst>
          </p:cNvPr>
          <p:cNvSpPr/>
          <p:nvPr/>
        </p:nvSpPr>
        <p:spPr>
          <a:xfrm rot="10800000">
            <a:off x="13379821" y="5544248"/>
            <a:ext cx="447254" cy="720000"/>
          </a:xfrm>
          <a:prstGeom prst="downArrow">
            <a:avLst/>
          </a:prstGeom>
          <a:solidFill>
            <a:srgbClr val="009900"/>
          </a:solidFill>
          <a:ln w="1905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600"/>
          </a:p>
        </p:txBody>
      </p:sp>
      <p:sp>
        <p:nvSpPr>
          <p:cNvPr id="36" name="Стрелка: вниз 35">
            <a:extLst>
              <a:ext uri="{FF2B5EF4-FFF2-40B4-BE49-F238E27FC236}">
                <a16:creationId xmlns:a16="http://schemas.microsoft.com/office/drawing/2014/main" id="{7DC36D83-A202-3F20-9760-6122A6549A7A}"/>
              </a:ext>
            </a:extLst>
          </p:cNvPr>
          <p:cNvSpPr/>
          <p:nvPr/>
        </p:nvSpPr>
        <p:spPr>
          <a:xfrm rot="10800000">
            <a:off x="13378647" y="7331852"/>
            <a:ext cx="447254" cy="720000"/>
          </a:xfrm>
          <a:prstGeom prst="downArrow">
            <a:avLst/>
          </a:prstGeom>
          <a:solidFill>
            <a:srgbClr val="009900"/>
          </a:solidFill>
          <a:ln w="1905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600"/>
          </a:p>
        </p:txBody>
      </p:sp>
      <p:sp>
        <p:nvSpPr>
          <p:cNvPr id="37" name="Стрелка: вниз 36">
            <a:extLst>
              <a:ext uri="{FF2B5EF4-FFF2-40B4-BE49-F238E27FC236}">
                <a16:creationId xmlns:a16="http://schemas.microsoft.com/office/drawing/2014/main" id="{E6AEAB54-0FE8-174B-2A8F-702B6F6B1A8B}"/>
              </a:ext>
            </a:extLst>
          </p:cNvPr>
          <p:cNvSpPr/>
          <p:nvPr/>
        </p:nvSpPr>
        <p:spPr>
          <a:xfrm rot="10800000">
            <a:off x="13378647" y="9235698"/>
            <a:ext cx="447254" cy="720000"/>
          </a:xfrm>
          <a:prstGeom prst="downArrow">
            <a:avLst/>
          </a:prstGeom>
          <a:solidFill>
            <a:srgbClr val="009900"/>
          </a:solidFill>
          <a:ln w="1905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600"/>
          </a:p>
        </p:txBody>
      </p:sp>
      <p:sp>
        <p:nvSpPr>
          <p:cNvPr id="38" name="Стрелка: вниз 37">
            <a:extLst>
              <a:ext uri="{FF2B5EF4-FFF2-40B4-BE49-F238E27FC236}">
                <a16:creationId xmlns:a16="http://schemas.microsoft.com/office/drawing/2014/main" id="{CF9C2434-2E61-F58C-FABF-A6536C8D42FA}"/>
              </a:ext>
            </a:extLst>
          </p:cNvPr>
          <p:cNvSpPr/>
          <p:nvPr/>
        </p:nvSpPr>
        <p:spPr>
          <a:xfrm>
            <a:off x="13378647" y="11088392"/>
            <a:ext cx="447254" cy="720000"/>
          </a:xfrm>
          <a:prstGeom prst="downArrow">
            <a:avLst/>
          </a:prstGeom>
          <a:solidFill>
            <a:srgbClr val="FF3300"/>
          </a:solidFill>
          <a:ln w="1905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600"/>
          </a:p>
        </p:txBody>
      </p:sp>
    </p:spTree>
    <p:extLst>
      <p:ext uri="{BB962C8B-B14F-4D97-AF65-F5344CB8AC3E}">
        <p14:creationId xmlns:p14="http://schemas.microsoft.com/office/powerpoint/2010/main" val="36814607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5B5D7FA-DADE-40E3-F485-5DCA182CC895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>
          <a:xfrm>
            <a:off x="1292522" y="12889781"/>
            <a:ext cx="426399" cy="461665"/>
          </a:xfrm>
        </p:spPr>
        <p:txBody>
          <a:bodyPr/>
          <a:lstStyle/>
          <a:p>
            <a:fld id="{86CB4B4D-7CA3-9044-876B-883B54F8677D}" type="slidenum">
              <a:rPr lang="ru-RU" smtClean="0"/>
              <a:pPr/>
              <a:t>15</a:t>
            </a:fld>
            <a:endParaRPr lang="ru-RU" dirty="0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A896DF4D-04BE-087A-E449-BCD81509D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Условия реализации целевого сценария развития экономики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3C73F5A-5079-44C8-5067-D6709E329C1D}"/>
              </a:ext>
            </a:extLst>
          </p:cNvPr>
          <p:cNvSpPr txBox="1"/>
          <p:nvPr/>
        </p:nvSpPr>
        <p:spPr>
          <a:xfrm>
            <a:off x="2809300" y="10307379"/>
            <a:ext cx="20039684" cy="584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ru-RU" sz="3200" b="0" dirty="0">
                <a:solidFill>
                  <a:schemeClr val="tx1"/>
                </a:solidFill>
                <a:latin typeface="+mn-lt"/>
              </a:rPr>
              <a:t>Повышение доли инвестиционных кредитов в портфеле банковского сектора 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60F6141-7E3E-692A-4DAD-BBDAA2F0FF67}"/>
              </a:ext>
            </a:extLst>
          </p:cNvPr>
          <p:cNvSpPr txBox="1"/>
          <p:nvPr/>
        </p:nvSpPr>
        <p:spPr>
          <a:xfrm>
            <a:off x="2809300" y="9315477"/>
            <a:ext cx="20039684" cy="584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ru-RU" sz="3200" b="0" dirty="0">
                <a:solidFill>
                  <a:schemeClr val="tx1"/>
                </a:solidFill>
                <a:latin typeface="+mn-lt"/>
              </a:rPr>
              <a:t>Обеспечение опережающего, по сравнению с ВВП, роста производительности труда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30DE01D-D8DA-E1E1-3E96-EBDA709C57BF}"/>
              </a:ext>
            </a:extLst>
          </p:cNvPr>
          <p:cNvSpPr txBox="1"/>
          <p:nvPr/>
        </p:nvSpPr>
        <p:spPr>
          <a:xfrm>
            <a:off x="2809300" y="8323571"/>
            <a:ext cx="20039684" cy="107721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ru-RU" sz="3200" b="0" dirty="0">
                <a:solidFill>
                  <a:schemeClr val="tx1"/>
                </a:solidFill>
                <a:latin typeface="+mn-lt"/>
              </a:rPr>
              <a:t>Налоговое и бюджетное стимулирование роста инвестиционных вложений в активную часть основных фондов (машины и оборудование) 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B0403BC-32F6-B49E-B791-4C17F8BB7EC8}"/>
              </a:ext>
            </a:extLst>
          </p:cNvPr>
          <p:cNvSpPr txBox="1"/>
          <p:nvPr/>
        </p:nvSpPr>
        <p:spPr>
          <a:xfrm>
            <a:off x="2809300" y="7343363"/>
            <a:ext cx="20039684" cy="107721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ru-RU" sz="3200" b="0" dirty="0">
                <a:solidFill>
                  <a:schemeClr val="tx1"/>
                </a:solidFill>
                <a:latin typeface="+mn-lt"/>
              </a:rPr>
              <a:t>Реализация селективной политики по ограничению доли импорта на внутреннем рынке и защите отечественных производителей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B848FC7-BEE2-578F-60EA-05F0F75AC0C3}"/>
              </a:ext>
            </a:extLst>
          </p:cNvPr>
          <p:cNvSpPr txBox="1"/>
          <p:nvPr/>
        </p:nvSpPr>
        <p:spPr>
          <a:xfrm>
            <a:off x="2809300" y="6351457"/>
            <a:ext cx="20039684" cy="584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ru-RU" sz="3200" b="0" dirty="0">
                <a:solidFill>
                  <a:schemeClr val="tx1"/>
                </a:solidFill>
                <a:latin typeface="+mn-lt"/>
              </a:rPr>
              <a:t>Восстановление темпов роста физического объема неэнергетического экспорта до 3–5% в год 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7E2DEB5-84E0-9F8A-0FE7-E30AA730DE1A}"/>
              </a:ext>
            </a:extLst>
          </p:cNvPr>
          <p:cNvSpPr txBox="1"/>
          <p:nvPr/>
        </p:nvSpPr>
        <p:spPr>
          <a:xfrm>
            <a:off x="2809300" y="5359551"/>
            <a:ext cx="20039684" cy="584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ru-RU" sz="3200" b="0" dirty="0">
                <a:solidFill>
                  <a:schemeClr val="tx1"/>
                </a:solidFill>
                <a:latin typeface="+mn-lt"/>
              </a:rPr>
              <a:t>Снижение реальной ключевой ставки до уровня в 2–3%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261303A6-86E4-5B26-9F08-A376647E89FB}"/>
              </a:ext>
            </a:extLst>
          </p:cNvPr>
          <p:cNvSpPr txBox="1"/>
          <p:nvPr/>
        </p:nvSpPr>
        <p:spPr>
          <a:xfrm>
            <a:off x="2809300" y="4367645"/>
            <a:ext cx="20039684" cy="584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ru-RU" sz="3200" b="0" dirty="0">
                <a:solidFill>
                  <a:schemeClr val="tx1"/>
                </a:solidFill>
                <a:latin typeface="+mn-lt"/>
              </a:rPr>
              <a:t>Сохранение позитивного вклада государственных расходов в экономическую динамику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B0E12F24-5C8E-D9A7-FE94-D6F678B6626A}"/>
              </a:ext>
            </a:extLst>
          </p:cNvPr>
          <p:cNvSpPr txBox="1"/>
          <p:nvPr/>
        </p:nvSpPr>
        <p:spPr>
          <a:xfrm>
            <a:off x="2809300" y="3369375"/>
            <a:ext cx="20039684" cy="584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/>
            <a:r>
              <a:rPr lang="ru-RU" sz="3200" b="0" dirty="0">
                <a:solidFill>
                  <a:schemeClr val="tx1"/>
                </a:solidFill>
                <a:latin typeface="+mn-lt"/>
              </a:rPr>
              <a:t>Существенное ограничение оттока капитала и стабилизация платежного баланса</a:t>
            </a:r>
          </a:p>
        </p:txBody>
      </p:sp>
      <p:grpSp>
        <p:nvGrpSpPr>
          <p:cNvPr id="51" name="Группа 50">
            <a:extLst>
              <a:ext uri="{FF2B5EF4-FFF2-40B4-BE49-F238E27FC236}">
                <a16:creationId xmlns:a16="http://schemas.microsoft.com/office/drawing/2014/main" id="{B358BBFF-64D6-0332-4C2F-3A844FDC1F5B}"/>
              </a:ext>
            </a:extLst>
          </p:cNvPr>
          <p:cNvGrpSpPr/>
          <p:nvPr/>
        </p:nvGrpSpPr>
        <p:grpSpPr>
          <a:xfrm>
            <a:off x="1762202" y="3297563"/>
            <a:ext cx="720000" cy="697628"/>
            <a:chOff x="881101" y="1574676"/>
            <a:chExt cx="360000" cy="348814"/>
          </a:xfrm>
        </p:grpSpPr>
        <p:sp>
          <p:nvSpPr>
            <p:cNvPr id="52" name="Овал 51">
              <a:extLst>
                <a:ext uri="{FF2B5EF4-FFF2-40B4-BE49-F238E27FC236}">
                  <a16:creationId xmlns:a16="http://schemas.microsoft.com/office/drawing/2014/main" id="{2EC7726A-0201-73B5-D5C7-32EF26C9B7E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81101" y="1575965"/>
              <a:ext cx="360000" cy="346234"/>
            </a:xfrm>
            <a:prstGeom prst="ellipse">
              <a:avLst/>
            </a:prstGeom>
            <a:solidFill>
              <a:srgbClr val="4DADB5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spAutoFit/>
            </a:bodyPr>
            <a:lstStyle/>
            <a:p>
              <a:pPr defTabSz="1651000"/>
              <a:endParaRPr lang="ru-RU"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53" name="Овал 52">
              <a:extLst>
                <a:ext uri="{FF2B5EF4-FFF2-40B4-BE49-F238E27FC236}">
                  <a16:creationId xmlns:a16="http://schemas.microsoft.com/office/drawing/2014/main" id="{91E748E0-2FEA-2EBA-BF4F-F3DC012BB7A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22640" y="1575965"/>
              <a:ext cx="276923" cy="346234"/>
            </a:xfrm>
            <a:prstGeom prst="ellipse">
              <a:avLst/>
            </a:prstGeom>
            <a:solidFill>
              <a:schemeClr val="bg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spAutoFit/>
            </a:bodyPr>
            <a:lstStyle/>
            <a:p>
              <a:pPr defTabSz="1651000"/>
              <a:endParaRPr lang="ru-RU"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076F6495-DD6F-E9B6-FCD4-5214EDB4C903}"/>
                </a:ext>
              </a:extLst>
            </p:cNvPr>
            <p:cNvSpPr txBox="1"/>
            <p:nvPr/>
          </p:nvSpPr>
          <p:spPr>
            <a:xfrm>
              <a:off x="952898" y="1574676"/>
              <a:ext cx="216406" cy="34881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101600" tIns="101600" rIns="101600" bIns="101600" numCol="1" spcCol="38100" rtlCol="0" anchor="ctr">
              <a:spAutoFit/>
            </a:bodyPr>
            <a:lstStyle/>
            <a:p>
              <a:pPr defTabSz="1651000"/>
              <a:r>
                <a:rPr lang="ru-RU" sz="3200" dirty="0">
                  <a:latin typeface="+mn-lt"/>
                </a:rPr>
                <a:t>1</a:t>
              </a:r>
            </a:p>
          </p:txBody>
        </p:sp>
      </p:grpSp>
      <p:grpSp>
        <p:nvGrpSpPr>
          <p:cNvPr id="55" name="Группа 54">
            <a:extLst>
              <a:ext uri="{FF2B5EF4-FFF2-40B4-BE49-F238E27FC236}">
                <a16:creationId xmlns:a16="http://schemas.microsoft.com/office/drawing/2014/main" id="{AE889928-E75F-650E-ED6F-89F10F0E3B5F}"/>
              </a:ext>
            </a:extLst>
          </p:cNvPr>
          <p:cNvGrpSpPr/>
          <p:nvPr/>
        </p:nvGrpSpPr>
        <p:grpSpPr>
          <a:xfrm>
            <a:off x="1773354" y="4287431"/>
            <a:ext cx="720000" cy="697628"/>
            <a:chOff x="886677" y="2236966"/>
            <a:chExt cx="360000" cy="348814"/>
          </a:xfrm>
        </p:grpSpPr>
        <p:sp>
          <p:nvSpPr>
            <p:cNvPr id="56" name="Овал 55">
              <a:extLst>
                <a:ext uri="{FF2B5EF4-FFF2-40B4-BE49-F238E27FC236}">
                  <a16:creationId xmlns:a16="http://schemas.microsoft.com/office/drawing/2014/main" id="{7793C9E3-638F-73E3-4F02-B6CB099982C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86677" y="2238255"/>
              <a:ext cx="360000" cy="346234"/>
            </a:xfrm>
            <a:prstGeom prst="ellipse">
              <a:avLst/>
            </a:prstGeom>
            <a:solidFill>
              <a:srgbClr val="3984A3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spAutoFit/>
            </a:bodyPr>
            <a:lstStyle/>
            <a:p>
              <a:pPr defTabSz="1651000"/>
              <a:endParaRPr lang="ru-RU"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57" name="Овал 56">
              <a:extLst>
                <a:ext uri="{FF2B5EF4-FFF2-40B4-BE49-F238E27FC236}">
                  <a16:creationId xmlns:a16="http://schemas.microsoft.com/office/drawing/2014/main" id="{20FCD777-6891-9D50-5E57-EC8D3C289D0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28216" y="2238255"/>
              <a:ext cx="276923" cy="346234"/>
            </a:xfrm>
            <a:prstGeom prst="ellipse">
              <a:avLst/>
            </a:prstGeom>
            <a:solidFill>
              <a:schemeClr val="bg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spAutoFit/>
            </a:bodyPr>
            <a:lstStyle/>
            <a:p>
              <a:pPr defTabSz="1651000"/>
              <a:endParaRPr lang="ru-RU"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C55ED302-92DD-69FB-DCF1-9CDCE6E644D3}"/>
                </a:ext>
              </a:extLst>
            </p:cNvPr>
            <p:cNvSpPr txBox="1"/>
            <p:nvPr/>
          </p:nvSpPr>
          <p:spPr>
            <a:xfrm>
              <a:off x="988993" y="2236966"/>
              <a:ext cx="155368" cy="34881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01600" tIns="101600" rIns="101600" bIns="101600" numCol="1" spcCol="38100" rtlCol="0" anchor="ctr">
              <a:spAutoFit/>
            </a:bodyPr>
            <a:lstStyle/>
            <a:p>
              <a:pPr defTabSz="1651000"/>
              <a:r>
                <a:rPr lang="ru-RU" sz="3200" dirty="0">
                  <a:latin typeface="+mn-lt"/>
                </a:rPr>
                <a:t>2</a:t>
              </a:r>
            </a:p>
          </p:txBody>
        </p:sp>
      </p:grpSp>
      <p:grpSp>
        <p:nvGrpSpPr>
          <p:cNvPr id="59" name="Группа 58">
            <a:extLst>
              <a:ext uri="{FF2B5EF4-FFF2-40B4-BE49-F238E27FC236}">
                <a16:creationId xmlns:a16="http://schemas.microsoft.com/office/drawing/2014/main" id="{F5EDF3C3-3419-FEB0-A953-EA8C2CA7F3F5}"/>
              </a:ext>
            </a:extLst>
          </p:cNvPr>
          <p:cNvGrpSpPr/>
          <p:nvPr/>
        </p:nvGrpSpPr>
        <p:grpSpPr>
          <a:xfrm>
            <a:off x="1762202" y="6273865"/>
            <a:ext cx="720000" cy="697628"/>
            <a:chOff x="881101" y="3913486"/>
            <a:chExt cx="360000" cy="348814"/>
          </a:xfrm>
        </p:grpSpPr>
        <p:sp>
          <p:nvSpPr>
            <p:cNvPr id="60" name="Овал 59">
              <a:extLst>
                <a:ext uri="{FF2B5EF4-FFF2-40B4-BE49-F238E27FC236}">
                  <a16:creationId xmlns:a16="http://schemas.microsoft.com/office/drawing/2014/main" id="{49085F8D-CCB0-B453-9AF8-4F2F01DCFEC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81101" y="3914775"/>
              <a:ext cx="360000" cy="346234"/>
            </a:xfrm>
            <a:prstGeom prst="ellipse">
              <a:avLst/>
            </a:prstGeom>
            <a:solidFill>
              <a:srgbClr val="2A526A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spAutoFit/>
            </a:bodyPr>
            <a:lstStyle/>
            <a:p>
              <a:pPr defTabSz="1651000"/>
              <a:endParaRPr lang="ru-RU"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61" name="Овал 60">
              <a:extLst>
                <a:ext uri="{FF2B5EF4-FFF2-40B4-BE49-F238E27FC236}">
                  <a16:creationId xmlns:a16="http://schemas.microsoft.com/office/drawing/2014/main" id="{56C07710-F7EA-3FAF-D176-E9A266407CB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22640" y="3914775"/>
              <a:ext cx="276923" cy="346234"/>
            </a:xfrm>
            <a:prstGeom prst="ellipse">
              <a:avLst/>
            </a:prstGeom>
            <a:solidFill>
              <a:schemeClr val="bg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spAutoFit/>
            </a:bodyPr>
            <a:lstStyle/>
            <a:p>
              <a:pPr defTabSz="1651000"/>
              <a:endParaRPr lang="ru-RU"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1CF8A277-10B7-A388-20D5-6D1534ACEC59}"/>
                </a:ext>
              </a:extLst>
            </p:cNvPr>
            <p:cNvSpPr txBox="1"/>
            <p:nvPr/>
          </p:nvSpPr>
          <p:spPr>
            <a:xfrm>
              <a:off x="983417" y="3913486"/>
              <a:ext cx="155368" cy="34881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01600" tIns="101600" rIns="101600" bIns="101600" numCol="1" spcCol="38100" rtlCol="0" anchor="ctr">
              <a:spAutoFit/>
            </a:bodyPr>
            <a:lstStyle/>
            <a:p>
              <a:pPr defTabSz="1651000"/>
              <a:r>
                <a:rPr lang="ru-RU" sz="3200" dirty="0">
                  <a:latin typeface="+mn-lt"/>
                </a:rPr>
                <a:t>4</a:t>
              </a:r>
            </a:p>
          </p:txBody>
        </p:sp>
      </p:grpSp>
      <p:grpSp>
        <p:nvGrpSpPr>
          <p:cNvPr id="63" name="Группа 62">
            <a:extLst>
              <a:ext uri="{FF2B5EF4-FFF2-40B4-BE49-F238E27FC236}">
                <a16:creationId xmlns:a16="http://schemas.microsoft.com/office/drawing/2014/main" id="{D33CC5B8-E05E-11D2-7C33-2796A9150D2F}"/>
              </a:ext>
            </a:extLst>
          </p:cNvPr>
          <p:cNvGrpSpPr/>
          <p:nvPr/>
        </p:nvGrpSpPr>
        <p:grpSpPr>
          <a:xfrm>
            <a:off x="1766470" y="7257415"/>
            <a:ext cx="720000" cy="697628"/>
            <a:chOff x="881101" y="4577072"/>
            <a:chExt cx="360000" cy="348814"/>
          </a:xfrm>
        </p:grpSpPr>
        <p:sp>
          <p:nvSpPr>
            <p:cNvPr id="64" name="Овал 63">
              <a:extLst>
                <a:ext uri="{FF2B5EF4-FFF2-40B4-BE49-F238E27FC236}">
                  <a16:creationId xmlns:a16="http://schemas.microsoft.com/office/drawing/2014/main" id="{830EDC9F-A6A6-0BA5-D593-2CE427F37A6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81101" y="4578361"/>
              <a:ext cx="360000" cy="346234"/>
            </a:xfrm>
            <a:prstGeom prst="ellipse">
              <a:avLst/>
            </a:prstGeom>
            <a:solidFill>
              <a:srgbClr val="4C5974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spAutoFit/>
            </a:bodyPr>
            <a:lstStyle/>
            <a:p>
              <a:pPr defTabSz="1651000"/>
              <a:endParaRPr lang="ru-RU"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65" name="Овал 64">
              <a:extLst>
                <a:ext uri="{FF2B5EF4-FFF2-40B4-BE49-F238E27FC236}">
                  <a16:creationId xmlns:a16="http://schemas.microsoft.com/office/drawing/2014/main" id="{A7E1C40F-FB2F-6826-A8A4-C9E35F84D21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22640" y="4578361"/>
              <a:ext cx="276923" cy="346234"/>
            </a:xfrm>
            <a:prstGeom prst="ellipse">
              <a:avLst/>
            </a:prstGeom>
            <a:solidFill>
              <a:schemeClr val="bg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spAutoFit/>
            </a:bodyPr>
            <a:lstStyle/>
            <a:p>
              <a:pPr defTabSz="1651000"/>
              <a:endParaRPr lang="ru-RU"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8EF741EB-3D7A-49CE-BC36-5F1C21D59275}"/>
                </a:ext>
              </a:extLst>
            </p:cNvPr>
            <p:cNvSpPr txBox="1"/>
            <p:nvPr/>
          </p:nvSpPr>
          <p:spPr>
            <a:xfrm>
              <a:off x="983417" y="4577072"/>
              <a:ext cx="155368" cy="34881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01600" tIns="101600" rIns="101600" bIns="101600" numCol="1" spcCol="38100" rtlCol="0" anchor="ctr">
              <a:spAutoFit/>
            </a:bodyPr>
            <a:lstStyle/>
            <a:p>
              <a:pPr defTabSz="1651000"/>
              <a:r>
                <a:rPr lang="ru-RU" sz="3200" dirty="0">
                  <a:latin typeface="+mn-lt"/>
                </a:rPr>
                <a:t>5</a:t>
              </a:r>
            </a:p>
          </p:txBody>
        </p:sp>
      </p:grpSp>
      <p:grpSp>
        <p:nvGrpSpPr>
          <p:cNvPr id="67" name="Группа 66">
            <a:extLst>
              <a:ext uri="{FF2B5EF4-FFF2-40B4-BE49-F238E27FC236}">
                <a16:creationId xmlns:a16="http://schemas.microsoft.com/office/drawing/2014/main" id="{EF159B33-AE65-C5BC-A8B7-E4CC75099AEA}"/>
              </a:ext>
            </a:extLst>
          </p:cNvPr>
          <p:cNvGrpSpPr/>
          <p:nvPr/>
        </p:nvGrpSpPr>
        <p:grpSpPr>
          <a:xfrm>
            <a:off x="1773344" y="5276343"/>
            <a:ext cx="720000" cy="697628"/>
            <a:chOff x="886672" y="3203831"/>
            <a:chExt cx="360000" cy="348814"/>
          </a:xfrm>
        </p:grpSpPr>
        <p:sp>
          <p:nvSpPr>
            <p:cNvPr id="68" name="Овал 67">
              <a:extLst>
                <a:ext uri="{FF2B5EF4-FFF2-40B4-BE49-F238E27FC236}">
                  <a16:creationId xmlns:a16="http://schemas.microsoft.com/office/drawing/2014/main" id="{E6C7D4A4-DF43-E21A-42D2-C0DC1D4DB56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86672" y="3205120"/>
              <a:ext cx="360000" cy="346234"/>
            </a:xfrm>
            <a:prstGeom prst="ellipse">
              <a:avLst/>
            </a:prstGeom>
            <a:solidFill>
              <a:srgbClr val="3984A3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spAutoFit/>
            </a:bodyPr>
            <a:lstStyle/>
            <a:p>
              <a:pPr defTabSz="1651000"/>
              <a:endParaRPr lang="ru-RU"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69" name="Овал 68">
              <a:extLst>
                <a:ext uri="{FF2B5EF4-FFF2-40B4-BE49-F238E27FC236}">
                  <a16:creationId xmlns:a16="http://schemas.microsoft.com/office/drawing/2014/main" id="{7F856C8B-7A2B-2ECA-5A8E-C30AFD8C121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28211" y="3205120"/>
              <a:ext cx="276923" cy="346234"/>
            </a:xfrm>
            <a:prstGeom prst="ellipse">
              <a:avLst/>
            </a:prstGeom>
            <a:solidFill>
              <a:schemeClr val="bg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spAutoFit/>
            </a:bodyPr>
            <a:lstStyle/>
            <a:p>
              <a:pPr defTabSz="1651000"/>
              <a:endParaRPr lang="ru-RU"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D87159EC-8C7E-95C4-1E67-2CA2A03643D9}"/>
                </a:ext>
              </a:extLst>
            </p:cNvPr>
            <p:cNvSpPr txBox="1"/>
            <p:nvPr/>
          </p:nvSpPr>
          <p:spPr>
            <a:xfrm>
              <a:off x="988988" y="3203831"/>
              <a:ext cx="155368" cy="34881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01600" tIns="101600" rIns="101600" bIns="101600" numCol="1" spcCol="38100" rtlCol="0" anchor="ctr">
              <a:spAutoFit/>
            </a:bodyPr>
            <a:lstStyle/>
            <a:p>
              <a:pPr defTabSz="1651000"/>
              <a:r>
                <a:rPr lang="ru-RU" sz="3200" dirty="0">
                  <a:latin typeface="+mn-lt"/>
                </a:rPr>
                <a:t>3</a:t>
              </a:r>
            </a:p>
          </p:txBody>
        </p:sp>
      </p:grpSp>
      <p:grpSp>
        <p:nvGrpSpPr>
          <p:cNvPr id="79" name="Группа 78">
            <a:extLst>
              <a:ext uri="{FF2B5EF4-FFF2-40B4-BE49-F238E27FC236}">
                <a16:creationId xmlns:a16="http://schemas.microsoft.com/office/drawing/2014/main" id="{EA73624F-E8D5-CCD2-9970-CFB762F9CCB5}"/>
              </a:ext>
            </a:extLst>
          </p:cNvPr>
          <p:cNvGrpSpPr/>
          <p:nvPr/>
        </p:nvGrpSpPr>
        <p:grpSpPr>
          <a:xfrm>
            <a:off x="1762202" y="8247287"/>
            <a:ext cx="720000" cy="697628"/>
            <a:chOff x="881101" y="1574677"/>
            <a:chExt cx="360000" cy="348814"/>
          </a:xfrm>
        </p:grpSpPr>
        <p:sp>
          <p:nvSpPr>
            <p:cNvPr id="80" name="Овал 79">
              <a:extLst>
                <a:ext uri="{FF2B5EF4-FFF2-40B4-BE49-F238E27FC236}">
                  <a16:creationId xmlns:a16="http://schemas.microsoft.com/office/drawing/2014/main" id="{787BC373-6F8B-58A3-B741-159E2503275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81101" y="1575965"/>
              <a:ext cx="360000" cy="346234"/>
            </a:xfrm>
            <a:prstGeom prst="ellipse">
              <a:avLst/>
            </a:prstGeom>
            <a:solidFill>
              <a:srgbClr val="2A526A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spAutoFit/>
            </a:bodyPr>
            <a:lstStyle/>
            <a:p>
              <a:pPr defTabSz="1651000"/>
              <a:endParaRPr lang="ru-RU"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81" name="Овал 80">
              <a:extLst>
                <a:ext uri="{FF2B5EF4-FFF2-40B4-BE49-F238E27FC236}">
                  <a16:creationId xmlns:a16="http://schemas.microsoft.com/office/drawing/2014/main" id="{A04F51C5-EA6D-9450-3BF0-21F6CE076F3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22640" y="1575965"/>
              <a:ext cx="276923" cy="346234"/>
            </a:xfrm>
            <a:prstGeom prst="ellipse">
              <a:avLst/>
            </a:prstGeom>
            <a:solidFill>
              <a:schemeClr val="bg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spAutoFit/>
            </a:bodyPr>
            <a:lstStyle/>
            <a:p>
              <a:pPr defTabSz="1651000"/>
              <a:endParaRPr lang="ru-RU"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3C183A4C-2E2C-F12F-1EB5-414933A516DC}"/>
                </a:ext>
              </a:extLst>
            </p:cNvPr>
            <p:cNvSpPr txBox="1"/>
            <p:nvPr/>
          </p:nvSpPr>
          <p:spPr>
            <a:xfrm>
              <a:off x="952898" y="1574677"/>
              <a:ext cx="216406" cy="34881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101600" tIns="101600" rIns="101600" bIns="101600" numCol="1" spcCol="38100" rtlCol="0" anchor="ctr">
              <a:spAutoFit/>
            </a:bodyPr>
            <a:lstStyle/>
            <a:p>
              <a:pPr defTabSz="1651000"/>
              <a:r>
                <a:rPr lang="ru-RU" sz="3200" dirty="0">
                  <a:latin typeface="+mn-lt"/>
                </a:rPr>
                <a:t>6</a:t>
              </a:r>
            </a:p>
          </p:txBody>
        </p:sp>
      </p:grpSp>
      <p:grpSp>
        <p:nvGrpSpPr>
          <p:cNvPr id="83" name="Группа 82">
            <a:extLst>
              <a:ext uri="{FF2B5EF4-FFF2-40B4-BE49-F238E27FC236}">
                <a16:creationId xmlns:a16="http://schemas.microsoft.com/office/drawing/2014/main" id="{E6E1701E-CD9C-29F9-C9EF-59194DE990E0}"/>
              </a:ext>
            </a:extLst>
          </p:cNvPr>
          <p:cNvGrpSpPr/>
          <p:nvPr/>
        </p:nvGrpSpPr>
        <p:grpSpPr>
          <a:xfrm>
            <a:off x="1773354" y="9237155"/>
            <a:ext cx="720000" cy="697628"/>
            <a:chOff x="886677" y="2236967"/>
            <a:chExt cx="360000" cy="348814"/>
          </a:xfrm>
        </p:grpSpPr>
        <p:sp>
          <p:nvSpPr>
            <p:cNvPr id="84" name="Овал 83">
              <a:extLst>
                <a:ext uri="{FF2B5EF4-FFF2-40B4-BE49-F238E27FC236}">
                  <a16:creationId xmlns:a16="http://schemas.microsoft.com/office/drawing/2014/main" id="{84E84F40-8627-6AB1-DAC7-51BE0424CF5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86677" y="2238255"/>
              <a:ext cx="360000" cy="346234"/>
            </a:xfrm>
            <a:prstGeom prst="ellipse">
              <a:avLst/>
            </a:prstGeom>
            <a:solidFill>
              <a:srgbClr val="3984A3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spAutoFit/>
            </a:bodyPr>
            <a:lstStyle/>
            <a:p>
              <a:pPr defTabSz="1651000"/>
              <a:endParaRPr lang="ru-RU" sz="3200" b="0" dirty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85" name="Овал 84">
              <a:extLst>
                <a:ext uri="{FF2B5EF4-FFF2-40B4-BE49-F238E27FC236}">
                  <a16:creationId xmlns:a16="http://schemas.microsoft.com/office/drawing/2014/main" id="{9F435D17-2C7D-570D-ED56-BDC5B6E25F2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28216" y="2238255"/>
              <a:ext cx="276923" cy="346234"/>
            </a:xfrm>
            <a:prstGeom prst="ellipse">
              <a:avLst/>
            </a:prstGeom>
            <a:solidFill>
              <a:schemeClr val="bg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spAutoFit/>
            </a:bodyPr>
            <a:lstStyle/>
            <a:p>
              <a:pPr defTabSz="1651000"/>
              <a:endParaRPr lang="ru-RU"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EAC45C23-7169-BCC5-2AAF-76C3BFBCCB4A}"/>
                </a:ext>
              </a:extLst>
            </p:cNvPr>
            <p:cNvSpPr txBox="1"/>
            <p:nvPr/>
          </p:nvSpPr>
          <p:spPr>
            <a:xfrm>
              <a:off x="988993" y="2236967"/>
              <a:ext cx="155368" cy="34881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01600" tIns="101600" rIns="101600" bIns="101600" numCol="1" spcCol="38100" rtlCol="0" anchor="ctr">
              <a:spAutoFit/>
            </a:bodyPr>
            <a:lstStyle/>
            <a:p>
              <a:pPr defTabSz="1651000"/>
              <a:r>
                <a:rPr lang="ru-RU" sz="3200" dirty="0">
                  <a:latin typeface="+mn-lt"/>
                </a:rPr>
                <a:t>7</a:t>
              </a:r>
            </a:p>
          </p:txBody>
        </p:sp>
      </p:grpSp>
      <p:grpSp>
        <p:nvGrpSpPr>
          <p:cNvPr id="91" name="Группа 90">
            <a:extLst>
              <a:ext uri="{FF2B5EF4-FFF2-40B4-BE49-F238E27FC236}">
                <a16:creationId xmlns:a16="http://schemas.microsoft.com/office/drawing/2014/main" id="{37FD671B-77E8-039F-F45D-42B90E087791}"/>
              </a:ext>
            </a:extLst>
          </p:cNvPr>
          <p:cNvGrpSpPr/>
          <p:nvPr/>
        </p:nvGrpSpPr>
        <p:grpSpPr>
          <a:xfrm>
            <a:off x="1773344" y="10226067"/>
            <a:ext cx="720000" cy="697628"/>
            <a:chOff x="886672" y="3203832"/>
            <a:chExt cx="360000" cy="348814"/>
          </a:xfrm>
        </p:grpSpPr>
        <p:sp>
          <p:nvSpPr>
            <p:cNvPr id="92" name="Овал 91">
              <a:extLst>
                <a:ext uri="{FF2B5EF4-FFF2-40B4-BE49-F238E27FC236}">
                  <a16:creationId xmlns:a16="http://schemas.microsoft.com/office/drawing/2014/main" id="{7B73B15C-DD6D-9816-6B7B-759E44C13A7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86672" y="3205120"/>
              <a:ext cx="360000" cy="346234"/>
            </a:xfrm>
            <a:prstGeom prst="ellipse">
              <a:avLst/>
            </a:prstGeom>
            <a:solidFill>
              <a:srgbClr val="3984A3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spAutoFit/>
            </a:bodyPr>
            <a:lstStyle/>
            <a:p>
              <a:pPr defTabSz="1651000"/>
              <a:endParaRPr lang="ru-RU"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93" name="Овал 92">
              <a:extLst>
                <a:ext uri="{FF2B5EF4-FFF2-40B4-BE49-F238E27FC236}">
                  <a16:creationId xmlns:a16="http://schemas.microsoft.com/office/drawing/2014/main" id="{06872CAB-DFD5-52EC-0009-6DFCDB1CA94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28211" y="3205120"/>
              <a:ext cx="276923" cy="346234"/>
            </a:xfrm>
            <a:prstGeom prst="ellipse">
              <a:avLst/>
            </a:prstGeom>
            <a:solidFill>
              <a:schemeClr val="bg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spAutoFit/>
            </a:bodyPr>
            <a:lstStyle/>
            <a:p>
              <a:pPr defTabSz="1651000"/>
              <a:endParaRPr lang="ru-RU" sz="32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A8D86E24-802B-EA0E-5ED6-DE51169FD15B}"/>
                </a:ext>
              </a:extLst>
            </p:cNvPr>
            <p:cNvSpPr txBox="1"/>
            <p:nvPr/>
          </p:nvSpPr>
          <p:spPr>
            <a:xfrm>
              <a:off x="988988" y="3203832"/>
              <a:ext cx="155368" cy="34881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01600" tIns="101600" rIns="101600" bIns="101600" numCol="1" spcCol="38100" rtlCol="0" anchor="ctr">
              <a:spAutoFit/>
            </a:bodyPr>
            <a:lstStyle/>
            <a:p>
              <a:pPr defTabSz="1651000"/>
              <a:r>
                <a:rPr lang="ru-RU" sz="3200" dirty="0">
                  <a:latin typeface="+mn-lt"/>
                </a:rPr>
                <a:t>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42783450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Спасибо за внимание!"/>
          <p:cNvSpPr txBox="1">
            <a:spLocks noGrp="1"/>
          </p:cNvSpPr>
          <p:nvPr>
            <p:ph type="body" sz="quarter" idx="13"/>
          </p:nvPr>
        </p:nvSpPr>
        <p:spPr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r>
              <a:t>Спасибо за внимание!</a:t>
            </a:r>
          </a:p>
        </p:txBody>
      </p:sp>
      <p:sp>
        <p:nvSpPr>
          <p:cNvPr id="112" name="www.ecfor.ru / shirov"/>
          <p:cNvSpPr txBox="1"/>
          <p:nvPr/>
        </p:nvSpPr>
        <p:spPr>
          <a:xfrm>
            <a:off x="2825431" y="5066531"/>
            <a:ext cx="9693970" cy="8720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spAutoFit/>
          </a:bodyPr>
          <a:lstStyle>
            <a:lvl1pPr algn="l">
              <a:defRPr sz="5000" b="0"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rPr dirty="0"/>
              <a:t>www.ecfor.ru</a:t>
            </a:r>
          </a:p>
        </p:txBody>
      </p:sp>
      <p:sp>
        <p:nvSpPr>
          <p:cNvPr id="113" name="ankolp@gmail.com"/>
          <p:cNvSpPr txBox="1"/>
          <p:nvPr/>
        </p:nvSpPr>
        <p:spPr>
          <a:xfrm>
            <a:off x="2825431" y="6415607"/>
            <a:ext cx="9483330" cy="8720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spAutoFit/>
          </a:bodyPr>
          <a:lstStyle>
            <a:lvl1pPr algn="l">
              <a:defRPr sz="5000" b="0"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rPr lang="en-US" dirty="0"/>
              <a:t>schir@ecfor.ru</a:t>
            </a:r>
            <a:endParaRPr dirty="0"/>
          </a:p>
        </p:txBody>
      </p:sp>
      <p:pic>
        <p:nvPicPr>
          <p:cNvPr id="120" name="Изображение" descr="Изображение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0257" y="6415607"/>
            <a:ext cx="961094" cy="961106"/>
          </a:xfrm>
          <a:prstGeom prst="rect">
            <a:avLst/>
          </a:prstGeom>
          <a:ln w="12700">
            <a:miter lim="400000"/>
          </a:ln>
        </p:spPr>
      </p:pic>
      <p:pic>
        <p:nvPicPr>
          <p:cNvPr id="121" name="Изображение" descr="Изображение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0257" y="5073363"/>
            <a:ext cx="961094" cy="961106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758436220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трелка: вправо 32">
            <a:extLst>
              <a:ext uri="{FF2B5EF4-FFF2-40B4-BE49-F238E27FC236}">
                <a16:creationId xmlns:a16="http://schemas.microsoft.com/office/drawing/2014/main" id="{FDB01643-37D7-B194-E9F8-09FCD9E76D59}"/>
              </a:ext>
            </a:extLst>
          </p:cNvPr>
          <p:cNvSpPr/>
          <p:nvPr/>
        </p:nvSpPr>
        <p:spPr>
          <a:xfrm>
            <a:off x="1092100" y="2484846"/>
            <a:ext cx="12855548" cy="9765108"/>
          </a:xfrm>
          <a:prstGeom prst="rightArrow">
            <a:avLst>
              <a:gd name="adj1" fmla="val 100000"/>
              <a:gd name="adj2" fmla="val 6428"/>
            </a:avLst>
          </a:prstGeom>
          <a:gradFill>
            <a:gsLst>
              <a:gs pos="61000">
                <a:schemeClr val="bg1"/>
              </a:gs>
              <a:gs pos="89000">
                <a:schemeClr val="bg1">
                  <a:lumMod val="95000"/>
                </a:schemeClr>
              </a:gs>
              <a:gs pos="100000">
                <a:schemeClr val="bg1">
                  <a:lumMod val="91000"/>
                </a:schemeClr>
              </a:gs>
            </a:gsLst>
            <a:lin ang="0" scaled="1"/>
          </a:gradFill>
          <a:ln w="12700" cap="flat">
            <a:solidFill>
              <a:schemeClr val="bg1">
                <a:alpha val="97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defTabSz="1651000"/>
            <a:endParaRPr lang="ru-RU" sz="6400" b="0" dirty="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08390A0-A7EA-0A3F-DA8A-22AA313D83FC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>
          <a:xfrm>
            <a:off x="1292522" y="12889781"/>
            <a:ext cx="213200" cy="461665"/>
          </a:xfrm>
        </p:spPr>
        <p:txBody>
          <a:bodyPr/>
          <a:lstStyle/>
          <a:p>
            <a:fld id="{86CB4B4D-7CA3-9044-876B-883B54F8677D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E12E24BC-07E0-AE9A-D65E-0689406BE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ru-RU" sz="3200" dirty="0"/>
              <a:t>Экономическая динамика в России</a:t>
            </a:r>
            <a:endParaRPr lang="ru-RU" sz="3200" dirty="0"/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9BAE08D2-C31C-8C2A-B534-C74FF405F188}"/>
              </a:ext>
            </a:extLst>
          </p:cNvPr>
          <p:cNvGrpSpPr/>
          <p:nvPr/>
        </p:nvGrpSpPr>
        <p:grpSpPr>
          <a:xfrm>
            <a:off x="13947648" y="2388213"/>
            <a:ext cx="9118728" cy="9861742"/>
            <a:chOff x="6973824" y="1194106"/>
            <a:chExt cx="4559364" cy="4930871"/>
          </a:xfrm>
        </p:grpSpPr>
        <p:sp>
          <p:nvSpPr>
            <p:cNvPr id="16" name="Прямоугольник: скругленные углы 44">
              <a:extLst>
                <a:ext uri="{FF2B5EF4-FFF2-40B4-BE49-F238E27FC236}">
                  <a16:creationId xmlns:a16="http://schemas.microsoft.com/office/drawing/2014/main" id="{32DC9B81-C5CC-A445-A87E-718121048C93}"/>
                </a:ext>
              </a:extLst>
            </p:cNvPr>
            <p:cNvSpPr/>
            <p:nvPr/>
          </p:nvSpPr>
          <p:spPr>
            <a:xfrm>
              <a:off x="6973824" y="1242423"/>
              <a:ext cx="4559364" cy="4882554"/>
            </a:xfrm>
            <a:prstGeom prst="roundRect">
              <a:avLst>
                <a:gd name="adj" fmla="val 4665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5222"/>
                </a:prstClr>
              </a:outerShdw>
            </a:effectLst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rot="0" spcFirstLastPara="1" vertOverflow="overflow" horzOverflow="overflow" vert="horz" wrap="square" lIns="0" tIns="0" rIns="0" bIns="0" numCol="1" spcCol="38100" rtlCol="0" anchor="ctr">
              <a:noAutofit/>
            </a:bodyPr>
            <a:lstStyle/>
            <a:p>
              <a:pPr defTabSz="1651000"/>
              <a:endParaRPr lang="ru-RU" sz="4000" dirty="0">
                <a:solidFill>
                  <a:schemeClr val="tx1"/>
                </a:solidFill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29B3E684-20F1-F89D-7D87-5D0E71499999}"/>
                </a:ext>
              </a:extLst>
            </p:cNvPr>
            <p:cNvSpPr txBox="1"/>
            <p:nvPr/>
          </p:nvSpPr>
          <p:spPr>
            <a:xfrm>
              <a:off x="8330852" y="1194106"/>
              <a:ext cx="1980000" cy="23083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wrap="square">
              <a:spAutoFit/>
            </a:bodyPr>
            <a:lstStyle/>
            <a:p>
              <a:pPr defTabSz="1651000"/>
              <a:r>
                <a:rPr lang="ru-RU" sz="2400" dirty="0">
                  <a:solidFill>
                    <a:schemeClr val="tx1"/>
                  </a:solidFill>
                  <a:latin typeface="+mn-lt"/>
                  <a:sym typeface="Helvetica Neue Medium"/>
                </a:rPr>
                <a:t>Комментарии</a:t>
              </a:r>
              <a:endParaRPr lang="ru-RU" sz="240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12" name="Прямоугольник 11">
              <a:extLst>
                <a:ext uri="{FF2B5EF4-FFF2-40B4-BE49-F238E27FC236}">
                  <a16:creationId xmlns:a16="http://schemas.microsoft.com/office/drawing/2014/main" id="{7E027B81-C28C-84BB-85F2-BBE77A8232DF}"/>
                </a:ext>
              </a:extLst>
            </p:cNvPr>
            <p:cNvSpPr/>
            <p:nvPr/>
          </p:nvSpPr>
          <p:spPr>
            <a:xfrm>
              <a:off x="7034770" y="1850673"/>
              <a:ext cx="4474847" cy="3894735"/>
            </a:xfrm>
            <a:prstGeom prst="rect">
              <a:avLst/>
            </a:prstGeom>
            <a:ln w="12700">
              <a:miter lim="400000"/>
            </a:ln>
          </p:spPr>
          <p:txBody>
            <a:bodyPr lIns="0" tIns="0" rIns="0" bIns="0" anchor="t">
              <a:noAutofit/>
            </a:bodyPr>
            <a:lstStyle/>
            <a:p>
              <a:pPr marL="342900" indent="-342900" algn="l" hangingPunct="1">
                <a:spcBef>
                  <a:spcPts val="1200"/>
                </a:spcBef>
                <a:buSzPct val="100000"/>
                <a:buFont typeface="Arial" panose="020B0604020202020204" pitchFamily="34" charset="0"/>
                <a:buChar char="•"/>
              </a:pPr>
              <a:r>
                <a:rPr lang="ru-RU" sz="2800" b="0" dirty="0">
                  <a:solidFill>
                    <a:srgbClr val="262626"/>
                  </a:solidFill>
                  <a:latin typeface="+mn-lt"/>
                  <a:cs typeface="Times New Roman" panose="02020603050405020304" pitchFamily="18" charset="0"/>
                  <a:sym typeface="Helvetica Neue Medium"/>
                </a:rPr>
                <a:t>Экономический рост перешел в фазу торможения с конца весны 2024 г. В 2025 г. экономика перешла в фазу фронтального охлаждения</a:t>
              </a:r>
            </a:p>
            <a:p>
              <a:pPr marL="342900" indent="-342900" algn="l" hangingPunct="1">
                <a:spcBef>
                  <a:spcPts val="1200"/>
                </a:spcBef>
                <a:buSzPct val="100000"/>
                <a:buFont typeface="Arial" panose="020B0604020202020204" pitchFamily="34" charset="0"/>
                <a:buChar char="•"/>
              </a:pPr>
              <a:r>
                <a:rPr lang="ru-RU" sz="2800" b="0" dirty="0">
                  <a:solidFill>
                    <a:srgbClr val="262626"/>
                  </a:solidFill>
                  <a:latin typeface="+mn-lt"/>
                  <a:cs typeface="Times New Roman" panose="02020603050405020304" pitchFamily="18" charset="0"/>
                  <a:sym typeface="Helvetica Neue Medium"/>
                </a:rPr>
                <a:t>Главным фактором, противостоящим спаду, является потребительский спрос на фоне роста зарплат и затухающего бюджетного импульса</a:t>
              </a:r>
            </a:p>
            <a:p>
              <a:pPr marL="342900" indent="-342900" algn="l" hangingPunct="1">
                <a:spcBef>
                  <a:spcPts val="1200"/>
                </a:spcBef>
                <a:buSzPct val="100000"/>
                <a:buFont typeface="Arial" panose="020B0604020202020204" pitchFamily="34" charset="0"/>
                <a:buChar char="•"/>
              </a:pPr>
              <a:r>
                <a:rPr lang="ru-RU" sz="2800" b="0" dirty="0">
                  <a:solidFill>
                    <a:srgbClr val="262626"/>
                  </a:solidFill>
                  <a:latin typeface="+mn-lt"/>
                  <a:cs typeface="Times New Roman" panose="02020603050405020304" pitchFamily="18" charset="0"/>
                  <a:sym typeface="Helvetica Neue Medium"/>
                </a:rPr>
                <a:t>Высокие процентные ставки сдерживают не столько спрос, сколько  предложение</a:t>
              </a:r>
            </a:p>
            <a:p>
              <a:pPr marL="342900" indent="-342900" algn="l" hangingPunct="1">
                <a:spcBef>
                  <a:spcPts val="1200"/>
                </a:spcBef>
                <a:buSzPct val="100000"/>
                <a:buFont typeface="Arial" panose="020B0604020202020204" pitchFamily="34" charset="0"/>
                <a:buChar char="•"/>
              </a:pPr>
              <a:r>
                <a:rPr lang="ru-RU" sz="2800" b="0" dirty="0">
                  <a:solidFill>
                    <a:srgbClr val="262626"/>
                  </a:solidFill>
                  <a:latin typeface="+mn-lt"/>
                  <a:cs typeface="Times New Roman" panose="02020603050405020304" pitchFamily="18" charset="0"/>
                  <a:sym typeface="Arial"/>
                </a:rPr>
                <a:t>Торможение экономической динамики сконцентрировано в реальном секторе, за исключением оборонных производств</a:t>
              </a:r>
            </a:p>
            <a:p>
              <a:pPr marL="342900" indent="-342900" algn="l" hangingPunct="1">
                <a:spcBef>
                  <a:spcPts val="1200"/>
                </a:spcBef>
                <a:buSzPct val="100000"/>
                <a:buFont typeface="Arial" panose="020B0604020202020204" pitchFamily="34" charset="0"/>
                <a:buChar char="•"/>
              </a:pPr>
              <a:r>
                <a:rPr lang="ru-RU" sz="2800" b="0" dirty="0">
                  <a:solidFill>
                    <a:srgbClr val="262626"/>
                  </a:solidFill>
                  <a:latin typeface="+mn-lt"/>
                  <a:cs typeface="Times New Roman" panose="02020603050405020304" pitchFamily="18" charset="0"/>
                  <a:sym typeface="Arial"/>
                </a:rPr>
                <a:t>В экономике нарастают неплатежи</a:t>
              </a:r>
            </a:p>
            <a:p>
              <a:pPr marL="342900" indent="-342900" algn="l" hangingPunct="1">
                <a:spcBef>
                  <a:spcPts val="1200"/>
                </a:spcBef>
                <a:buSzPct val="100000"/>
                <a:buFont typeface="Arial" panose="020B0604020202020204" pitchFamily="34" charset="0"/>
                <a:buChar char="•"/>
              </a:pPr>
              <a:r>
                <a:rPr lang="ru-RU" sz="2800" b="0" dirty="0">
                  <a:solidFill>
                    <a:srgbClr val="262626"/>
                  </a:solidFill>
                  <a:latin typeface="+mn-lt"/>
                  <a:cs typeface="Times New Roman" panose="02020603050405020304" pitchFamily="18" charset="0"/>
                  <a:sym typeface="Arial"/>
                </a:rPr>
                <a:t>Сохранение существующих тенденций создает высокий риск перехода экономики в фазу полноценной рецессии. Рост на 1% в 2026 г. можно будет считать успехом</a:t>
              </a:r>
              <a:endParaRPr lang="ru-RU" sz="2800" b="0" dirty="0">
                <a:solidFill>
                  <a:srgbClr val="262626"/>
                </a:solidFill>
                <a:latin typeface="+mn-lt"/>
                <a:cs typeface="Times New Roman" panose="02020603050405020304" pitchFamily="18" charset="0"/>
                <a:sym typeface="Helvetica Neue Medium"/>
              </a:endParaRPr>
            </a:p>
          </p:txBody>
        </p:sp>
        <p:cxnSp>
          <p:nvCxnSpPr>
            <p:cNvPr id="20" name="Прямая соединительная линия 19">
              <a:extLst>
                <a:ext uri="{FF2B5EF4-FFF2-40B4-BE49-F238E27FC236}">
                  <a16:creationId xmlns:a16="http://schemas.microsoft.com/office/drawing/2014/main" id="{4EE2DFAC-674D-9720-44AD-33744E6EE0A2}"/>
                </a:ext>
              </a:extLst>
            </p:cNvPr>
            <p:cNvCxnSpPr>
              <a:cxnSpLocks/>
            </p:cNvCxnSpPr>
            <p:nvPr/>
          </p:nvCxnSpPr>
          <p:spPr>
            <a:xfrm>
              <a:off x="7640701" y="1471105"/>
              <a:ext cx="342000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2" name="Текст 2">
            <a:extLst>
              <a:ext uri="{FF2B5EF4-FFF2-40B4-BE49-F238E27FC236}">
                <a16:creationId xmlns:a16="http://schemas.microsoft.com/office/drawing/2014/main" id="{3687419B-5B87-51EF-81B7-8DD20CFD7FF6}"/>
              </a:ext>
            </a:extLst>
          </p:cNvPr>
          <p:cNvSpPr txBox="1">
            <a:spLocks/>
          </p:cNvSpPr>
          <p:nvPr/>
        </p:nvSpPr>
        <p:spPr>
          <a:xfrm>
            <a:off x="3947310" y="12771918"/>
            <a:ext cx="19172448" cy="4248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t">
            <a:spAutoFit/>
          </a:bodyPr>
          <a:lstStyle>
            <a:lvl1pPr marL="0" marR="0" indent="0" algn="r" defTabSz="41275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0" i="0" u="none" strike="noStrike" cap="none" spc="0" baseline="0">
                <a:ln>
                  <a:noFill/>
                </a:ln>
                <a:solidFill>
                  <a:srgbClr val="5E5E5E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1pPr>
            <a:lvl2pPr marL="317500" marR="0" indent="0" algn="l" defTabSz="41275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FontTx/>
              <a:buNone/>
              <a:tabLst/>
              <a:defRPr sz="1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Helvetica Neue"/>
                <a:cs typeface="Helvetica Neue"/>
                <a:sym typeface="Helvetica Neue"/>
              </a:defRPr>
            </a:lvl2pPr>
            <a:lvl3pPr marL="635000" marR="0" indent="0" algn="l" defTabSz="41275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FontTx/>
              <a:buNone/>
              <a:tabLst/>
              <a:defRPr sz="1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Helvetica Neue"/>
                <a:cs typeface="Helvetica Neue"/>
                <a:sym typeface="Helvetica Neue"/>
              </a:defRPr>
            </a:lvl3pPr>
            <a:lvl4pPr marL="952500" marR="0" indent="0" algn="l" defTabSz="41275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FontTx/>
              <a:buNone/>
              <a:tabLst/>
              <a:defRPr sz="1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Helvetica Neue"/>
                <a:cs typeface="Helvetica Neue"/>
                <a:sym typeface="Helvetica Neue"/>
              </a:defRPr>
            </a:lvl4pPr>
            <a:lvl5pPr marL="1270000" marR="0" indent="0" algn="l" defTabSz="41275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FontTx/>
              <a:buNone/>
              <a:tabLst/>
              <a:defRPr sz="1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Helvetica Neue"/>
                <a:cs typeface="Helvetica Neue"/>
                <a:sym typeface="Helvetica Neue"/>
              </a:defRPr>
            </a:lvl5pPr>
            <a:lvl6pPr marL="1785938" marR="0" indent="-198438" algn="ctr" defTabSz="41275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1500" b="1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2103438" marR="0" indent="-198438" algn="ctr" defTabSz="41275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1500" b="1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2420938" marR="0" indent="-198438" algn="ctr" defTabSz="41275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1500" b="1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2738438" marR="0" indent="-198438" algn="ctr" defTabSz="41275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1500" b="1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r>
              <a:rPr lang="ru-RU" sz="2100" dirty="0"/>
              <a:t>Источник: Росстат, расчеты ИНП РАН</a:t>
            </a:r>
          </a:p>
        </p:txBody>
      </p:sp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00000000-0008-0000-0F00-000000E0730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0804786"/>
              </p:ext>
            </p:extLst>
          </p:nvPr>
        </p:nvGraphicFramePr>
        <p:xfrm>
          <a:off x="1092101" y="2484845"/>
          <a:ext cx="11722199" cy="97651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1324820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2A84510-41B4-C72A-8508-C3CC35727AA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79793D7-51E7-A0F0-1224-AE0E2A8126D0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05BE8367-8149-AB38-E7A6-462B8A59C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Факторы динамики ВВП</a:t>
            </a:r>
          </a:p>
        </p:txBody>
      </p:sp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3072B937-5FFF-AC0A-4FAD-20BD7CB9F68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0933277"/>
              </p:ext>
            </p:extLst>
          </p:nvPr>
        </p:nvGraphicFramePr>
        <p:xfrm>
          <a:off x="1435100" y="2781300"/>
          <a:ext cx="21412200" cy="9029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32320828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201723-E0D7-FE3E-84D0-053EF510F5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9AB6E4AD-9A26-8442-1137-CB3A79D9CD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51232" y="912813"/>
            <a:ext cx="3392967" cy="1614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6A4AF33-5466-DBB1-273D-5B10AE2D3D02}"/>
              </a:ext>
            </a:extLst>
          </p:cNvPr>
          <p:cNvSpPr/>
          <p:nvPr/>
        </p:nvSpPr>
        <p:spPr>
          <a:xfrm>
            <a:off x="14499558" y="3566996"/>
            <a:ext cx="9135142" cy="6894195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571500" indent="-571500" algn="just" defTabSz="1651000">
              <a:buFont typeface="Arial" panose="020B0604020202020204" pitchFamily="34" charset="0"/>
              <a:buChar char="•"/>
            </a:pPr>
            <a:endParaRPr lang="ru-RU" sz="2800" b="0" dirty="0">
              <a:solidFill>
                <a:schemeClr val="tx1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571500" indent="-571500" algn="just" defTabSz="1651000">
              <a:buFont typeface="Arial" panose="020B0604020202020204" pitchFamily="34" charset="0"/>
              <a:buChar char="•"/>
            </a:pPr>
            <a:r>
              <a:rPr lang="ru-RU" sz="2800" b="0" dirty="0">
                <a:solidFill>
                  <a:schemeClr val="tx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Во втором квартале 2025 г. произошел фронтальный сброс объемов </a:t>
            </a:r>
            <a:r>
              <a:rPr lang="ru-RU" sz="2800" dirty="0">
                <a:latin typeface="Helvetica Neue Medium"/>
                <a:ea typeface="Helvetica Neue Medium"/>
                <a:cs typeface="Helvetica Neue Medium"/>
                <a:sym typeface="Helvetica Neue Medium"/>
              </a:rPr>
              <a:t>и</a:t>
            </a:r>
            <a:r>
              <a:rPr lang="ru-RU" sz="2800" b="0" dirty="0">
                <a:solidFill>
                  <a:schemeClr val="tx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нвестиций</a:t>
            </a:r>
          </a:p>
          <a:p>
            <a:pPr algn="just" defTabSz="1651000"/>
            <a:endParaRPr lang="ru-RU" sz="2800" b="0" dirty="0">
              <a:solidFill>
                <a:schemeClr val="tx1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571500" indent="-571500" algn="just" defTabSz="1651000">
              <a:buFont typeface="Arial" panose="020B0604020202020204" pitchFamily="34" charset="0"/>
              <a:buChar char="•"/>
            </a:pPr>
            <a:r>
              <a:rPr lang="ru-RU" sz="2800" b="0" dirty="0">
                <a:solidFill>
                  <a:schemeClr val="tx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В первую очередь сокращаются инвестиции предприятий в закупку машин и оборудования</a:t>
            </a:r>
          </a:p>
          <a:p>
            <a:pPr algn="just" defTabSz="1651000"/>
            <a:endParaRPr lang="ru-RU" sz="2800" b="0" dirty="0">
              <a:solidFill>
                <a:schemeClr val="tx1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571500" indent="-571500" algn="just" defTabSz="1651000">
              <a:buFont typeface="Arial" panose="020B0604020202020204" pitchFamily="34" charset="0"/>
              <a:buChar char="•"/>
            </a:pPr>
            <a:r>
              <a:rPr lang="ru-RU" sz="2800" b="0" dirty="0">
                <a:solidFill>
                  <a:schemeClr val="tx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Наиболее сильным фактором ухудшения инвестиционного климата является снижение спроса</a:t>
            </a:r>
          </a:p>
          <a:p>
            <a:pPr marL="571500" indent="-571500" algn="just" defTabSz="1651000">
              <a:buFont typeface="Arial" panose="020B0604020202020204" pitchFamily="34" charset="0"/>
              <a:buChar char="•"/>
            </a:pPr>
            <a:endParaRPr lang="ru-RU" sz="2800" b="0" dirty="0">
              <a:solidFill>
                <a:schemeClr val="tx1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571500" indent="-571500" algn="just" defTabSz="1651000">
              <a:buFont typeface="Arial" panose="020B0604020202020204" pitchFamily="34" charset="0"/>
              <a:buChar char="•"/>
            </a:pPr>
            <a:r>
              <a:rPr lang="ru-RU" sz="2800" b="0" dirty="0">
                <a:solidFill>
                  <a:schemeClr val="tx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Запуск нового инвестиционного цикла потребует времени и дополнительных усилий правительства</a:t>
            </a:r>
          </a:p>
          <a:p>
            <a:pPr marL="571500" indent="-571500" algn="just" defTabSz="1651000">
              <a:buFont typeface="Arial" panose="020B0604020202020204" pitchFamily="34" charset="0"/>
              <a:buChar char="•"/>
            </a:pPr>
            <a:endParaRPr lang="ru-RU" sz="2800" b="0" dirty="0">
              <a:solidFill>
                <a:schemeClr val="tx1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571500" indent="-571500" algn="just" defTabSz="1651000">
              <a:buFont typeface="Arial" panose="020B0604020202020204" pitchFamily="34" charset="0"/>
              <a:buChar char="•"/>
            </a:pPr>
            <a:r>
              <a:rPr lang="ru-RU" sz="2800" b="0" dirty="0">
                <a:solidFill>
                  <a:schemeClr val="tx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Оценка роста инвестиций по итогам 2025 г. не превышает 1,5%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A346927-FDF6-EA97-D9C4-84108D15EC38}"/>
              </a:ext>
            </a:extLst>
          </p:cNvPr>
          <p:cNvSpPr txBox="1"/>
          <p:nvPr/>
        </p:nvSpPr>
        <p:spPr>
          <a:xfrm>
            <a:off x="1295400" y="775581"/>
            <a:ext cx="12192000" cy="11040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altLang="ru-RU" sz="6574" b="1" dirty="0">
                <a:solidFill>
                  <a:srgbClr val="153F9B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Инвестиции</a:t>
            </a:r>
            <a:endParaRPr lang="ru-RU" sz="6574" b="1" dirty="0">
              <a:solidFill>
                <a:srgbClr val="153F9B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12578E9D-DDDD-452D-99AA-912D3316880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9805093"/>
              </p:ext>
            </p:extLst>
          </p:nvPr>
        </p:nvGraphicFramePr>
        <p:xfrm>
          <a:off x="1098550" y="3008774"/>
          <a:ext cx="13197808" cy="80106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43074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2FB1F1A4-F6CA-F906-39BF-2EA873B44FE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954286" y="12488858"/>
            <a:ext cx="19193608" cy="485518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0C0716E-8374-539E-B514-5B14396F8D0F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>
          <a:xfrm>
            <a:off x="1320658" y="12469290"/>
            <a:ext cx="213200" cy="461665"/>
          </a:xfrm>
        </p:spPr>
        <p:txBody>
          <a:bodyPr/>
          <a:lstStyle/>
          <a:p>
            <a:fld id="{86CB4B4D-7CA3-9044-876B-883B54F8677D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84A213F5-6401-0407-E119-A39D05A98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Теория качественных и массовых ресурсов и современная российская экономика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863A0E0-1D1C-CFBF-3BBF-A61A54AFBD4B}"/>
              </a:ext>
            </a:extLst>
          </p:cNvPr>
          <p:cNvSpPr/>
          <p:nvPr/>
        </p:nvSpPr>
        <p:spPr>
          <a:xfrm>
            <a:off x="14797688" y="2337623"/>
            <a:ext cx="8211884" cy="861774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defTabSz="1651000"/>
            <a:r>
              <a:rPr lang="ru-RU" sz="2800" b="0" kern="1200" dirty="0">
                <a:solidFill>
                  <a:prstClr val="black">
                    <a:lumMod val="65000"/>
                    <a:lumOff val="35000"/>
                  </a:prstClr>
                </a:solidFill>
                <a:latin typeface="Mont Bold" panose="00000900000000000000" pitchFamily="50" charset="0"/>
                <a:ea typeface="+mn-ea"/>
                <a:cs typeface="+mn-cs"/>
                <a:sym typeface="Helvetica Neue Medium"/>
              </a:rPr>
              <a:t>Технологические ограничения и возможности </a:t>
            </a:r>
            <a:br>
              <a:rPr lang="ru-RU" sz="2800" b="0" kern="1200" dirty="0">
                <a:solidFill>
                  <a:prstClr val="black">
                    <a:lumMod val="65000"/>
                    <a:lumOff val="35000"/>
                  </a:prstClr>
                </a:solidFill>
                <a:latin typeface="Mont Bold" panose="00000900000000000000" pitchFamily="50" charset="0"/>
                <a:ea typeface="+mn-ea"/>
                <a:cs typeface="+mn-cs"/>
                <a:sym typeface="Helvetica Neue Medium"/>
              </a:rPr>
            </a:br>
            <a:r>
              <a:rPr lang="ru-RU" sz="2800" b="0" kern="1200" dirty="0">
                <a:solidFill>
                  <a:prstClr val="black">
                    <a:lumMod val="65000"/>
                    <a:lumOff val="35000"/>
                  </a:prstClr>
                </a:solidFill>
                <a:latin typeface="Mont Bold" panose="00000900000000000000" pitchFamily="50" charset="0"/>
                <a:ea typeface="+mn-ea"/>
                <a:cs typeface="+mn-cs"/>
                <a:sym typeface="Helvetica Neue Medium"/>
              </a:rPr>
              <a:t>их компенсации</a:t>
            </a:r>
          </a:p>
        </p:txBody>
      </p:sp>
      <p:grpSp>
        <p:nvGrpSpPr>
          <p:cNvPr id="7" name="Группа 6">
            <a:extLst>
              <a:ext uri="{FF2B5EF4-FFF2-40B4-BE49-F238E27FC236}">
                <a16:creationId xmlns:a16="http://schemas.microsoft.com/office/drawing/2014/main" id="{C236793D-22CF-630C-4231-0C7AF0D7D362}"/>
              </a:ext>
            </a:extLst>
          </p:cNvPr>
          <p:cNvGrpSpPr/>
          <p:nvPr/>
        </p:nvGrpSpPr>
        <p:grpSpPr>
          <a:xfrm>
            <a:off x="14306843" y="3053849"/>
            <a:ext cx="8702730" cy="7895672"/>
            <a:chOff x="304595" y="2246576"/>
            <a:chExt cx="5032162" cy="3309204"/>
          </a:xfrm>
        </p:grpSpPr>
        <p:sp>
          <p:nvSpPr>
            <p:cNvPr id="8" name="Прямоугольник 7">
              <a:extLst>
                <a:ext uri="{FF2B5EF4-FFF2-40B4-BE49-F238E27FC236}">
                  <a16:creationId xmlns:a16="http://schemas.microsoft.com/office/drawing/2014/main" id="{9C130873-717E-78E4-E9A5-F8DAB5535A95}"/>
                </a:ext>
              </a:extLst>
            </p:cNvPr>
            <p:cNvSpPr/>
            <p:nvPr/>
          </p:nvSpPr>
          <p:spPr>
            <a:xfrm>
              <a:off x="322722" y="2536700"/>
              <a:ext cx="2031203" cy="180592"/>
            </a:xfrm>
            <a:prstGeom prst="rect">
              <a:avLst/>
            </a:prstGeom>
            <a:solidFill>
              <a:srgbClr val="FFCCCC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spAutoFit/>
            </a:bodyPr>
            <a:lstStyle/>
            <a:p>
              <a:pPr defTabSz="1651000"/>
              <a:r>
                <a:rPr lang="ru-RU" sz="2800" b="0" dirty="0">
                  <a:solidFill>
                    <a:schemeClr val="tx1"/>
                  </a:solidFill>
                  <a:latin typeface="Mont" panose="00000700000000000000" pitchFamily="50" charset="0"/>
                  <a:ea typeface="Helvetica Neue Medium"/>
                  <a:cs typeface="Helvetica Neue Medium"/>
                  <a:sym typeface="Helvetica Neue Medium"/>
                </a:rPr>
                <a:t>Качественные ресурсы</a:t>
              </a:r>
            </a:p>
          </p:txBody>
        </p:sp>
        <p:sp>
          <p:nvSpPr>
            <p:cNvPr id="10" name="Стрелка: влево-вправо 9">
              <a:extLst>
                <a:ext uri="{FF2B5EF4-FFF2-40B4-BE49-F238E27FC236}">
                  <a16:creationId xmlns:a16="http://schemas.microsoft.com/office/drawing/2014/main" id="{58C37B0D-7C47-7E9C-AB60-6654367CC89A}"/>
                </a:ext>
              </a:extLst>
            </p:cNvPr>
            <p:cNvSpPr/>
            <p:nvPr/>
          </p:nvSpPr>
          <p:spPr>
            <a:xfrm>
              <a:off x="2363070" y="2459875"/>
              <a:ext cx="916674" cy="358738"/>
            </a:xfrm>
            <a:prstGeom prst="leftRightArrow">
              <a:avLst/>
            </a:prstGeom>
            <a:solidFill>
              <a:schemeClr val="bg2">
                <a:lumMod val="75000"/>
              </a:schemeClr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spAutoFit/>
            </a:bodyPr>
            <a:lstStyle/>
            <a:p>
              <a:pPr defTabSz="1651000"/>
              <a:endParaRPr lang="ru-RU" sz="28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cxnSp>
          <p:nvCxnSpPr>
            <p:cNvPr id="11" name="Прямая соединительная линия 10">
              <a:extLst>
                <a:ext uri="{FF2B5EF4-FFF2-40B4-BE49-F238E27FC236}">
                  <a16:creationId xmlns:a16="http://schemas.microsoft.com/office/drawing/2014/main" id="{8FB35D62-1044-D7D3-8CE0-27CBF21371BA}"/>
                </a:ext>
              </a:extLst>
            </p:cNvPr>
            <p:cNvCxnSpPr>
              <a:cxnSpLocks/>
            </p:cNvCxnSpPr>
            <p:nvPr/>
          </p:nvCxnSpPr>
          <p:spPr>
            <a:xfrm>
              <a:off x="5320095" y="2497733"/>
              <a:ext cx="16662" cy="3058047"/>
            </a:xfrm>
            <a:prstGeom prst="line">
              <a:avLst/>
            </a:prstGeom>
            <a:noFill/>
            <a:ln w="3175" cap="flat">
              <a:solidFill>
                <a:srgbClr val="000000"/>
              </a:solidFill>
              <a:prstDash val="solid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12" name="Прямоугольник 11">
              <a:extLst>
                <a:ext uri="{FF2B5EF4-FFF2-40B4-BE49-F238E27FC236}">
                  <a16:creationId xmlns:a16="http://schemas.microsoft.com/office/drawing/2014/main" id="{A98B303A-B109-1EE1-6F27-749ABBE4F68C}"/>
                </a:ext>
              </a:extLst>
            </p:cNvPr>
            <p:cNvSpPr/>
            <p:nvPr/>
          </p:nvSpPr>
          <p:spPr>
            <a:xfrm>
              <a:off x="3279744" y="3156803"/>
              <a:ext cx="2031203" cy="36118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spAutoFit/>
            </a:bodyPr>
            <a:lstStyle/>
            <a:p>
              <a:pPr defTabSz="1651000"/>
              <a:r>
                <a:rPr lang="ru-RU" sz="2800" b="0" dirty="0">
                  <a:solidFill>
                    <a:schemeClr val="tx1"/>
                  </a:solidFill>
                  <a:latin typeface="Mont" panose="00000700000000000000" pitchFamily="50" charset="0"/>
                  <a:ea typeface="Helvetica Neue Medium"/>
                  <a:cs typeface="Helvetica Neue Medium"/>
                  <a:sym typeface="Helvetica Neue Medium"/>
                </a:rPr>
                <a:t>Энергия</a:t>
              </a:r>
            </a:p>
            <a:p>
              <a:pPr defTabSz="1651000"/>
              <a:endParaRPr lang="ru-RU" sz="2800" b="0" dirty="0">
                <a:solidFill>
                  <a:schemeClr val="tx1"/>
                </a:solidFill>
                <a:latin typeface="Mont" panose="00000700000000000000" pitchFamily="50" charset="0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3" name="Прямоугольник 12">
              <a:extLst>
                <a:ext uri="{FF2B5EF4-FFF2-40B4-BE49-F238E27FC236}">
                  <a16:creationId xmlns:a16="http://schemas.microsoft.com/office/drawing/2014/main" id="{8F82BEF6-3D29-0201-F527-487D238FC0FE}"/>
                </a:ext>
              </a:extLst>
            </p:cNvPr>
            <p:cNvSpPr/>
            <p:nvPr/>
          </p:nvSpPr>
          <p:spPr>
            <a:xfrm>
              <a:off x="3279744" y="3814545"/>
              <a:ext cx="2031203" cy="36118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spAutoFit/>
            </a:bodyPr>
            <a:lstStyle/>
            <a:p>
              <a:pPr defTabSz="1651000"/>
              <a:r>
                <a:rPr lang="ru-RU" sz="2800" b="0" dirty="0">
                  <a:solidFill>
                    <a:schemeClr val="tx1"/>
                  </a:solidFill>
                  <a:latin typeface="Mont" panose="00000700000000000000" pitchFamily="50" charset="0"/>
                  <a:ea typeface="Helvetica Neue Medium"/>
                  <a:cs typeface="Helvetica Neue Medium"/>
                  <a:sym typeface="Helvetica Neue Medium"/>
                </a:rPr>
                <a:t>Сырье</a:t>
              </a:r>
            </a:p>
            <a:p>
              <a:pPr defTabSz="1651000"/>
              <a:endParaRPr lang="ru-RU" sz="2800" b="0" dirty="0">
                <a:solidFill>
                  <a:schemeClr val="tx1"/>
                </a:solidFill>
                <a:latin typeface="Mont" panose="00000700000000000000" pitchFamily="50" charset="0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4" name="Прямоугольник 13">
              <a:extLst>
                <a:ext uri="{FF2B5EF4-FFF2-40B4-BE49-F238E27FC236}">
                  <a16:creationId xmlns:a16="http://schemas.microsoft.com/office/drawing/2014/main" id="{7AAB251F-B3F9-6471-29E4-23DE6D8602CF}"/>
                </a:ext>
              </a:extLst>
            </p:cNvPr>
            <p:cNvSpPr/>
            <p:nvPr/>
          </p:nvSpPr>
          <p:spPr>
            <a:xfrm>
              <a:off x="3279744" y="4470988"/>
              <a:ext cx="2031203" cy="36118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spAutoFit/>
            </a:bodyPr>
            <a:lstStyle/>
            <a:p>
              <a:pPr defTabSz="1651000"/>
              <a:r>
                <a:rPr lang="ru-RU" sz="2800" b="0" dirty="0">
                  <a:solidFill>
                    <a:schemeClr val="tx1"/>
                  </a:solidFill>
                  <a:latin typeface="Mont" panose="00000700000000000000" pitchFamily="50" charset="0"/>
                  <a:ea typeface="Helvetica Neue Medium"/>
                  <a:cs typeface="Helvetica Neue Medium"/>
                  <a:sym typeface="Helvetica Neue Medium"/>
                </a:rPr>
                <a:t>Строительные мощности</a:t>
              </a:r>
            </a:p>
          </p:txBody>
        </p:sp>
        <p:sp>
          <p:nvSpPr>
            <p:cNvPr id="15" name="Прямоугольник 14">
              <a:extLst>
                <a:ext uri="{FF2B5EF4-FFF2-40B4-BE49-F238E27FC236}">
                  <a16:creationId xmlns:a16="http://schemas.microsoft.com/office/drawing/2014/main" id="{77B57F2F-1F9C-F6F1-8FBE-6BF0D34ED590}"/>
                </a:ext>
              </a:extLst>
            </p:cNvPr>
            <p:cNvSpPr/>
            <p:nvPr/>
          </p:nvSpPr>
          <p:spPr>
            <a:xfrm>
              <a:off x="3305554" y="5189446"/>
              <a:ext cx="2031203" cy="36118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spAutoFit/>
            </a:bodyPr>
            <a:lstStyle/>
            <a:p>
              <a:pPr defTabSz="1651000"/>
              <a:r>
                <a:rPr lang="ru-RU" sz="2800" b="0" dirty="0">
                  <a:solidFill>
                    <a:schemeClr val="tx1"/>
                  </a:solidFill>
                  <a:latin typeface="Mont" panose="00000700000000000000" pitchFamily="50" charset="0"/>
                  <a:ea typeface="Helvetica Neue Medium"/>
                  <a:cs typeface="Helvetica Neue Medium"/>
                  <a:sym typeface="Helvetica Neue Medium"/>
                </a:rPr>
                <a:t>Емкость внутреннего рынка</a:t>
              </a:r>
            </a:p>
          </p:txBody>
        </p:sp>
        <p:cxnSp>
          <p:nvCxnSpPr>
            <p:cNvPr id="16" name="Прямая соединительная линия 15">
              <a:extLst>
                <a:ext uri="{FF2B5EF4-FFF2-40B4-BE49-F238E27FC236}">
                  <a16:creationId xmlns:a16="http://schemas.microsoft.com/office/drawing/2014/main" id="{FCC46122-D345-F62F-D658-0BB11189C1C8}"/>
                </a:ext>
              </a:extLst>
            </p:cNvPr>
            <p:cNvCxnSpPr>
              <a:cxnSpLocks/>
            </p:cNvCxnSpPr>
            <p:nvPr/>
          </p:nvCxnSpPr>
          <p:spPr>
            <a:xfrm>
              <a:off x="304595" y="2465955"/>
              <a:ext cx="27272" cy="3025318"/>
            </a:xfrm>
            <a:prstGeom prst="line">
              <a:avLst/>
            </a:prstGeom>
            <a:noFill/>
            <a:ln w="3175" cap="flat">
              <a:solidFill>
                <a:srgbClr val="000000"/>
              </a:solidFill>
              <a:prstDash val="solid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17" name="Прямоугольник 16">
              <a:extLst>
                <a:ext uri="{FF2B5EF4-FFF2-40B4-BE49-F238E27FC236}">
                  <a16:creationId xmlns:a16="http://schemas.microsoft.com/office/drawing/2014/main" id="{1001CA47-D553-3F8B-3BE9-B9323E50D2A6}"/>
                </a:ext>
              </a:extLst>
            </p:cNvPr>
            <p:cNvSpPr/>
            <p:nvPr/>
          </p:nvSpPr>
          <p:spPr>
            <a:xfrm>
              <a:off x="331867" y="3177868"/>
              <a:ext cx="2031203" cy="361183"/>
            </a:xfrm>
            <a:prstGeom prst="rect">
              <a:avLst/>
            </a:prstGeom>
            <a:solidFill>
              <a:srgbClr val="FFCCCC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spAutoFit/>
            </a:bodyPr>
            <a:lstStyle/>
            <a:p>
              <a:pPr defTabSz="1651000"/>
              <a:r>
                <a:rPr lang="ru-RU" sz="2800" b="0" dirty="0">
                  <a:solidFill>
                    <a:schemeClr val="tx1"/>
                  </a:solidFill>
                  <a:latin typeface="Mont" panose="00000700000000000000" pitchFamily="50" charset="0"/>
                  <a:ea typeface="Helvetica Neue Medium"/>
                  <a:cs typeface="Helvetica Neue Medium"/>
                  <a:sym typeface="Helvetica Neue Medium"/>
                </a:rPr>
                <a:t>Машины </a:t>
              </a:r>
              <a:br>
                <a:rPr lang="ru-RU" sz="2800" b="0" dirty="0">
                  <a:solidFill>
                    <a:schemeClr val="tx1"/>
                  </a:solidFill>
                  <a:latin typeface="Mont" panose="00000700000000000000" pitchFamily="50" charset="0"/>
                  <a:ea typeface="Helvetica Neue Medium"/>
                  <a:cs typeface="Helvetica Neue Medium"/>
                  <a:sym typeface="Helvetica Neue Medium"/>
                </a:rPr>
              </a:br>
              <a:r>
                <a:rPr lang="ru-RU" sz="2800" b="0" dirty="0">
                  <a:solidFill>
                    <a:schemeClr val="tx1"/>
                  </a:solidFill>
                  <a:latin typeface="Mont" panose="00000700000000000000" pitchFamily="50" charset="0"/>
                  <a:ea typeface="Helvetica Neue Medium"/>
                  <a:cs typeface="Helvetica Neue Medium"/>
                  <a:sym typeface="Helvetica Neue Medium"/>
                </a:rPr>
                <a:t>и оборудование</a:t>
              </a:r>
            </a:p>
          </p:txBody>
        </p:sp>
        <p:sp>
          <p:nvSpPr>
            <p:cNvPr id="18" name="Прямоугольник 17">
              <a:extLst>
                <a:ext uri="{FF2B5EF4-FFF2-40B4-BE49-F238E27FC236}">
                  <a16:creationId xmlns:a16="http://schemas.microsoft.com/office/drawing/2014/main" id="{F0888200-DB32-84A8-DB8E-0726104C52F3}"/>
                </a:ext>
              </a:extLst>
            </p:cNvPr>
            <p:cNvSpPr/>
            <p:nvPr/>
          </p:nvSpPr>
          <p:spPr>
            <a:xfrm>
              <a:off x="331867" y="3874507"/>
              <a:ext cx="2031203" cy="361183"/>
            </a:xfrm>
            <a:prstGeom prst="rect">
              <a:avLst/>
            </a:prstGeom>
            <a:solidFill>
              <a:srgbClr val="FFCCCC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spAutoFit/>
            </a:bodyPr>
            <a:lstStyle/>
            <a:p>
              <a:pPr defTabSz="1651000"/>
              <a:r>
                <a:rPr lang="ru-RU" sz="2800" b="0" dirty="0">
                  <a:solidFill>
                    <a:schemeClr val="tx1"/>
                  </a:solidFill>
                  <a:latin typeface="Mont" panose="00000700000000000000" pitchFamily="50" charset="0"/>
                  <a:ea typeface="Helvetica Neue Medium"/>
                  <a:cs typeface="Helvetica Neue Medium"/>
                  <a:sym typeface="Helvetica Neue Medium"/>
                </a:rPr>
                <a:t>Программное обеспечение</a:t>
              </a:r>
            </a:p>
          </p:txBody>
        </p:sp>
        <p:sp>
          <p:nvSpPr>
            <p:cNvPr id="19" name="Прямоугольник 18">
              <a:extLst>
                <a:ext uri="{FF2B5EF4-FFF2-40B4-BE49-F238E27FC236}">
                  <a16:creationId xmlns:a16="http://schemas.microsoft.com/office/drawing/2014/main" id="{A6FA2415-16F8-DF0B-C1AA-1356D0F1ABD5}"/>
                </a:ext>
              </a:extLst>
            </p:cNvPr>
            <p:cNvSpPr/>
            <p:nvPr/>
          </p:nvSpPr>
          <p:spPr>
            <a:xfrm>
              <a:off x="331867" y="4511263"/>
              <a:ext cx="2031203" cy="361183"/>
            </a:xfrm>
            <a:prstGeom prst="rect">
              <a:avLst/>
            </a:prstGeom>
            <a:solidFill>
              <a:srgbClr val="FFCCCC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spAutoFit/>
            </a:bodyPr>
            <a:lstStyle/>
            <a:p>
              <a:pPr defTabSz="1651000"/>
              <a:r>
                <a:rPr lang="ru-RU" sz="2800" b="0" dirty="0">
                  <a:solidFill>
                    <a:schemeClr val="tx1"/>
                  </a:solidFill>
                  <a:latin typeface="Mont" panose="00000700000000000000" pitchFamily="50" charset="0"/>
                  <a:ea typeface="Helvetica Neue Medium"/>
                  <a:cs typeface="Helvetica Neue Medium"/>
                  <a:sym typeface="Helvetica Neue Medium"/>
                </a:rPr>
                <a:t>Доступное финансирование</a:t>
              </a:r>
            </a:p>
          </p:txBody>
        </p:sp>
        <p:sp>
          <p:nvSpPr>
            <p:cNvPr id="20" name="Прямоугольник 19">
              <a:extLst>
                <a:ext uri="{FF2B5EF4-FFF2-40B4-BE49-F238E27FC236}">
                  <a16:creationId xmlns:a16="http://schemas.microsoft.com/office/drawing/2014/main" id="{E0DCC15C-C2E1-9F1E-A35A-ED74F7F9D701}"/>
                </a:ext>
              </a:extLst>
            </p:cNvPr>
            <p:cNvSpPr/>
            <p:nvPr/>
          </p:nvSpPr>
          <p:spPr>
            <a:xfrm>
              <a:off x="331867" y="5293256"/>
              <a:ext cx="2031203" cy="180592"/>
            </a:xfrm>
            <a:prstGeom prst="rect">
              <a:avLst/>
            </a:prstGeom>
            <a:solidFill>
              <a:srgbClr val="FFCCCC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spAutoFit/>
            </a:bodyPr>
            <a:lstStyle/>
            <a:p>
              <a:pPr defTabSz="1651000"/>
              <a:r>
                <a:rPr lang="ru-RU" sz="2800" b="0" dirty="0">
                  <a:solidFill>
                    <a:schemeClr val="tx1"/>
                  </a:solidFill>
                  <a:latin typeface="Mont" panose="00000700000000000000" pitchFamily="50" charset="0"/>
                  <a:ea typeface="Helvetica Neue Medium"/>
                  <a:cs typeface="Helvetica Neue Medium"/>
                  <a:sym typeface="Helvetica Neue Medium"/>
                </a:rPr>
                <a:t>Возможности экспорта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949E9BDB-CEB5-8802-3105-620C0EA305B9}"/>
                </a:ext>
              </a:extLst>
            </p:cNvPr>
            <p:cNvSpPr txBox="1"/>
            <p:nvPr/>
          </p:nvSpPr>
          <p:spPr>
            <a:xfrm>
              <a:off x="2272224" y="2246576"/>
              <a:ext cx="1076132" cy="22789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101600" tIns="101600" rIns="101600" bIns="101600" numCol="1" spcCol="38100" rtlCol="0" anchor="ctr">
              <a:spAutoFit/>
            </a:bodyPr>
            <a:lstStyle/>
            <a:p>
              <a:pPr defTabSz="1651000"/>
              <a:r>
                <a:rPr lang="ru-RU" sz="2200" dirty="0">
                  <a:latin typeface="Mont" panose="00000700000000000000" pitchFamily="50" charset="0"/>
                </a:rPr>
                <a:t>компенсация</a:t>
              </a:r>
            </a:p>
          </p:txBody>
        </p:sp>
      </p:grp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FA077D8C-2FA1-AD6B-31E6-9372662E7D46}"/>
              </a:ext>
            </a:extLst>
          </p:cNvPr>
          <p:cNvSpPr/>
          <p:nvPr/>
        </p:nvSpPr>
        <p:spPr>
          <a:xfrm>
            <a:off x="19462045" y="3681587"/>
            <a:ext cx="3512806" cy="86177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defTabSz="1651000"/>
            <a:r>
              <a:rPr lang="ru-RU" sz="2800" b="0" dirty="0">
                <a:solidFill>
                  <a:schemeClr val="tx1"/>
                </a:solidFill>
                <a:latin typeface="Mont" panose="00000700000000000000" pitchFamily="50" charset="0"/>
                <a:ea typeface="Helvetica Neue Medium"/>
                <a:cs typeface="Helvetica Neue Medium"/>
                <a:sym typeface="Helvetica Neue Medium"/>
              </a:rPr>
              <a:t>Массовые</a:t>
            </a:r>
          </a:p>
          <a:p>
            <a:pPr defTabSz="1651000"/>
            <a:r>
              <a:rPr lang="ru-RU" sz="2800" b="0" dirty="0">
                <a:solidFill>
                  <a:schemeClr val="tx1"/>
                </a:solidFill>
                <a:latin typeface="Mont" panose="00000700000000000000" pitchFamily="50" charset="0"/>
                <a:ea typeface="Helvetica Neue Medium"/>
                <a:cs typeface="Helvetica Neue Medium"/>
                <a:sym typeface="Helvetica Neue Medium"/>
              </a:rPr>
              <a:t> ресурсы</a:t>
            </a:r>
          </a:p>
        </p:txBody>
      </p:sp>
      <p:sp>
        <p:nvSpPr>
          <p:cNvPr id="26" name="Равнобедренный треугольник 25">
            <a:extLst>
              <a:ext uri="{FF2B5EF4-FFF2-40B4-BE49-F238E27FC236}">
                <a16:creationId xmlns:a16="http://schemas.microsoft.com/office/drawing/2014/main" id="{242A434B-CCED-9203-895C-6D8038D9CAF1}"/>
              </a:ext>
            </a:extLst>
          </p:cNvPr>
          <p:cNvSpPr/>
          <p:nvPr/>
        </p:nvSpPr>
        <p:spPr>
          <a:xfrm>
            <a:off x="1775480" y="4034869"/>
            <a:ext cx="7999223" cy="6760739"/>
          </a:xfrm>
          <a:prstGeom prst="triangle">
            <a:avLst/>
          </a:prstGeom>
          <a:solidFill>
            <a:schemeClr val="bg1"/>
          </a:solidFill>
          <a:ln w="34925" cap="flat">
            <a:solidFill>
              <a:srgbClr val="C00000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defTabSz="1651000"/>
            <a:endParaRPr lang="ru-RU" sz="6400" b="0" dirty="0">
              <a:solidFill>
                <a:srgbClr val="FFFFFF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69245C22-5340-23CF-AB59-3E4956C4DDF4}"/>
              </a:ext>
            </a:extLst>
          </p:cNvPr>
          <p:cNvSpPr/>
          <p:nvPr/>
        </p:nvSpPr>
        <p:spPr>
          <a:xfrm>
            <a:off x="1423648" y="2585318"/>
            <a:ext cx="10295608" cy="430887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defTabSz="1651000"/>
            <a:r>
              <a:rPr lang="ru-RU" sz="2800" b="0" kern="1200" dirty="0">
                <a:solidFill>
                  <a:prstClr val="black">
                    <a:lumMod val="65000"/>
                    <a:lumOff val="35000"/>
                  </a:prstClr>
                </a:solidFill>
                <a:latin typeface="Mont Bold" panose="00000900000000000000" pitchFamily="50" charset="0"/>
                <a:ea typeface="+mn-ea"/>
                <a:cs typeface="+mn-cs"/>
                <a:sym typeface="Helvetica Neue Medium"/>
              </a:rPr>
              <a:t>Пирамида приоритетов экономической политики</a:t>
            </a:r>
          </a:p>
        </p:txBody>
      </p:sp>
      <p:cxnSp>
        <p:nvCxnSpPr>
          <p:cNvPr id="38" name="Прямая соединительная линия 37">
            <a:extLst>
              <a:ext uri="{FF2B5EF4-FFF2-40B4-BE49-F238E27FC236}">
                <a16:creationId xmlns:a16="http://schemas.microsoft.com/office/drawing/2014/main" id="{F4F56B92-CA18-6C29-6A2D-35F809FEEFDD}"/>
              </a:ext>
            </a:extLst>
          </p:cNvPr>
          <p:cNvCxnSpPr>
            <a:cxnSpLocks/>
          </p:cNvCxnSpPr>
          <p:nvPr/>
        </p:nvCxnSpPr>
        <p:spPr>
          <a:xfrm>
            <a:off x="4712678" y="5645238"/>
            <a:ext cx="7779432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9" name="Прямая соединительная линия 38">
            <a:extLst>
              <a:ext uri="{FF2B5EF4-FFF2-40B4-BE49-F238E27FC236}">
                <a16:creationId xmlns:a16="http://schemas.microsoft.com/office/drawing/2014/main" id="{4C21D5BB-B67C-CD7F-E8D4-26FD5BA745F4}"/>
              </a:ext>
            </a:extLst>
          </p:cNvPr>
          <p:cNvCxnSpPr>
            <a:cxnSpLocks/>
          </p:cNvCxnSpPr>
          <p:nvPr/>
        </p:nvCxnSpPr>
        <p:spPr>
          <a:xfrm>
            <a:off x="3807657" y="7146949"/>
            <a:ext cx="8684454" cy="5222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1" name="Прямая соединительная линия 40">
            <a:extLst>
              <a:ext uri="{FF2B5EF4-FFF2-40B4-BE49-F238E27FC236}">
                <a16:creationId xmlns:a16="http://schemas.microsoft.com/office/drawing/2014/main" id="{71130BE1-1BC1-5713-2D73-93B8CBE5E24D}"/>
              </a:ext>
            </a:extLst>
          </p:cNvPr>
          <p:cNvCxnSpPr>
            <a:cxnSpLocks/>
          </p:cNvCxnSpPr>
          <p:nvPr/>
        </p:nvCxnSpPr>
        <p:spPr>
          <a:xfrm>
            <a:off x="2908364" y="8788598"/>
            <a:ext cx="9682220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880758A1-730F-EB82-A44E-29999370C85F}"/>
              </a:ext>
            </a:extLst>
          </p:cNvPr>
          <p:cNvSpPr txBox="1"/>
          <p:nvPr/>
        </p:nvSpPr>
        <p:spPr>
          <a:xfrm>
            <a:off x="5361607" y="4712246"/>
            <a:ext cx="1046761" cy="69762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101600" tIns="101600" rIns="101600" bIns="101600" numCol="1" spcCol="38100" rtlCol="0" anchor="ctr">
            <a:spAutoFit/>
          </a:bodyPr>
          <a:lstStyle/>
          <a:p>
            <a:pPr defTabSz="1651000"/>
            <a:r>
              <a:rPr lang="ru-RU" sz="3200" dirty="0"/>
              <a:t>ВПК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57B4986-F422-DCFF-6DD8-B1E4137461E0}"/>
              </a:ext>
            </a:extLst>
          </p:cNvPr>
          <p:cNvSpPr txBox="1"/>
          <p:nvPr/>
        </p:nvSpPr>
        <p:spPr>
          <a:xfrm>
            <a:off x="5410500" y="6106632"/>
            <a:ext cx="997068" cy="69762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101600" tIns="101600" rIns="101600" bIns="101600" numCol="1" spcCol="38100" rtlCol="0" anchor="ctr">
            <a:spAutoFit/>
          </a:bodyPr>
          <a:lstStyle/>
          <a:p>
            <a:pPr defTabSz="1651000"/>
            <a:r>
              <a:rPr lang="ru-RU" sz="3200" dirty="0"/>
              <a:t>ТЭК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8660AB2-53C4-CB23-35CB-B61B964877B5}"/>
              </a:ext>
            </a:extLst>
          </p:cNvPr>
          <p:cNvSpPr txBox="1"/>
          <p:nvPr/>
        </p:nvSpPr>
        <p:spPr>
          <a:xfrm>
            <a:off x="4176412" y="7152172"/>
            <a:ext cx="3828108" cy="168251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01600" tIns="101600" rIns="101600" bIns="101600" numCol="1" spcCol="38100" rtlCol="0" anchor="ctr">
            <a:spAutoFit/>
          </a:bodyPr>
          <a:lstStyle/>
          <a:p>
            <a:pPr defTabSz="1651000"/>
            <a:r>
              <a:rPr lang="ru-RU" sz="3200" dirty="0"/>
              <a:t>Научно-технологический комплекс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A81F2C92-6249-4D91-96E6-4C1B991B1F39}"/>
              </a:ext>
            </a:extLst>
          </p:cNvPr>
          <p:cNvSpPr txBox="1"/>
          <p:nvPr/>
        </p:nvSpPr>
        <p:spPr>
          <a:xfrm>
            <a:off x="3994978" y="9211305"/>
            <a:ext cx="3828108" cy="11900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01600" tIns="101600" rIns="101600" bIns="101600" numCol="1" spcCol="38100" rtlCol="0" anchor="ctr">
            <a:spAutoFit/>
          </a:bodyPr>
          <a:lstStyle/>
          <a:p>
            <a:pPr defTabSz="1651000"/>
            <a:r>
              <a:rPr lang="ru-RU" sz="3200" dirty="0"/>
              <a:t>Остальная экономика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46EAC9B9-6F0C-8A01-6BB7-EA328ACA3B47}"/>
              </a:ext>
            </a:extLst>
          </p:cNvPr>
          <p:cNvSpPr txBox="1"/>
          <p:nvPr/>
        </p:nvSpPr>
        <p:spPr>
          <a:xfrm>
            <a:off x="6873602" y="4299848"/>
            <a:ext cx="6035908" cy="85151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01600" tIns="101600" rIns="101600" bIns="101600" numCol="1" spcCol="38100" rtlCol="0" anchor="ctr">
            <a:spAutoFit/>
          </a:bodyPr>
          <a:lstStyle/>
          <a:p>
            <a:pPr defTabSz="1651000"/>
            <a:r>
              <a:rPr lang="ru-RU" sz="2100" dirty="0"/>
              <a:t>Обеспечение финансовыми, кадровыми и материальными ресурсами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44D0697-DA2E-4993-DFF7-9BCCA1F0DF99}"/>
              </a:ext>
            </a:extLst>
          </p:cNvPr>
          <p:cNvSpPr txBox="1"/>
          <p:nvPr/>
        </p:nvSpPr>
        <p:spPr>
          <a:xfrm>
            <a:off x="7673491" y="5900366"/>
            <a:ext cx="4917094" cy="85151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01600" tIns="101600" rIns="101600" bIns="101600" numCol="1" spcCol="38100" rtlCol="0" anchor="ctr">
            <a:spAutoFit/>
          </a:bodyPr>
          <a:lstStyle/>
          <a:p>
            <a:pPr defTabSz="1651000"/>
            <a:r>
              <a:rPr lang="ru-RU" sz="2100" dirty="0"/>
              <a:t>Институциональная и налоговая поддержка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888BB744-846E-C844-6C29-4E56E0C8A2BE}"/>
              </a:ext>
            </a:extLst>
          </p:cNvPr>
          <p:cNvSpPr txBox="1"/>
          <p:nvPr/>
        </p:nvSpPr>
        <p:spPr>
          <a:xfrm>
            <a:off x="8095035" y="7596984"/>
            <a:ext cx="4917094" cy="85151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01600" tIns="101600" rIns="101600" bIns="101600" numCol="1" spcCol="38100" rtlCol="0" anchor="ctr">
            <a:spAutoFit/>
          </a:bodyPr>
          <a:lstStyle/>
          <a:p>
            <a:pPr defTabSz="1651000"/>
            <a:r>
              <a:rPr lang="ru-RU" sz="2100" dirty="0"/>
              <a:t>Ограниченная финансовая поддержка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9C8B09D6-4649-FDC2-34E8-66CD5C429EE7}"/>
              </a:ext>
            </a:extLst>
          </p:cNvPr>
          <p:cNvSpPr txBox="1"/>
          <p:nvPr/>
        </p:nvSpPr>
        <p:spPr>
          <a:xfrm>
            <a:off x="9244996" y="9259614"/>
            <a:ext cx="3828108" cy="85151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01600" tIns="101600" rIns="101600" bIns="101600" numCol="1" spcCol="38100" rtlCol="0" anchor="ctr">
            <a:spAutoFit/>
          </a:bodyPr>
          <a:lstStyle/>
          <a:p>
            <a:pPr defTabSz="1651000"/>
            <a:r>
              <a:rPr lang="ru-RU" sz="2100" dirty="0"/>
              <a:t>Функционирование в режиме компенсации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7FED4142-A104-FDBD-E495-BD05C71EAF37}"/>
              </a:ext>
            </a:extLst>
          </p:cNvPr>
          <p:cNvSpPr txBox="1"/>
          <p:nvPr/>
        </p:nvSpPr>
        <p:spPr>
          <a:xfrm>
            <a:off x="1236106" y="11247744"/>
            <a:ext cx="21827236" cy="131318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01600" tIns="101600" rIns="101600" bIns="101600" numCol="1" spcCol="38100" rtlCol="0" anchor="ctr">
            <a:spAutoFit/>
          </a:bodyPr>
          <a:lstStyle/>
          <a:p>
            <a:pPr marL="342900" indent="-342900" algn="just" defTabSz="1651000">
              <a:buFont typeface="Arial" panose="020B0604020202020204" pitchFamily="34" charset="0"/>
              <a:buChar char="•"/>
            </a:pPr>
            <a:r>
              <a:rPr lang="ru-RU" sz="2400" dirty="0"/>
              <a:t>При низких темпах экономического роста компенсационные механизмы расширяются, а качество роста ухудшается</a:t>
            </a:r>
          </a:p>
          <a:p>
            <a:pPr marL="342900" indent="-342900" algn="just" defTabSz="1651000">
              <a:buFont typeface="Arial" panose="020B0604020202020204" pitchFamily="34" charset="0"/>
              <a:buChar char="•"/>
            </a:pPr>
            <a:r>
              <a:rPr lang="ru-RU" sz="2400" dirty="0"/>
              <a:t>Как в плановой, так и в рыночной экономике приоритеты экономической политики становятся ключевым направлением распределения ресурсов </a:t>
            </a:r>
          </a:p>
        </p:txBody>
      </p:sp>
    </p:spTree>
    <p:extLst>
      <p:ext uri="{BB962C8B-B14F-4D97-AF65-F5344CB8AC3E}">
        <p14:creationId xmlns:p14="http://schemas.microsoft.com/office/powerpoint/2010/main" val="312776294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D9F3528B-D15E-7E79-35BF-BB4C089CF2F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E9958A8-FB5C-F672-5473-012366CDB1C2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>
          <a:xfrm>
            <a:off x="1292522" y="12889781"/>
            <a:ext cx="426399" cy="461665"/>
          </a:xfrm>
        </p:spPr>
        <p:txBody>
          <a:bodyPr/>
          <a:lstStyle/>
          <a:p>
            <a:fld id="{86CB4B4D-7CA3-9044-876B-883B54F8677D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CBE62079-6399-31B6-7AAD-9F1B16DE9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Импорт в экономике России</a:t>
            </a:r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7FAF27C0-4B9F-9FF8-97AC-F21D60BE188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8262829"/>
              </p:ext>
            </p:extLst>
          </p:nvPr>
        </p:nvGraphicFramePr>
        <p:xfrm>
          <a:off x="1308101" y="2638696"/>
          <a:ext cx="7300322" cy="9509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616D6152-4974-4A91-BB5D-BAA1D727CBA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51795724"/>
              </p:ext>
            </p:extLst>
          </p:nvPr>
        </p:nvGraphicFramePr>
        <p:xfrm>
          <a:off x="8675553" y="2638693"/>
          <a:ext cx="7300322" cy="9509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9DC9D9EF-2F60-461C-8F1A-369B04355BA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2115081"/>
              </p:ext>
            </p:extLst>
          </p:nvPr>
        </p:nvGraphicFramePr>
        <p:xfrm>
          <a:off x="16250193" y="2638691"/>
          <a:ext cx="6825706" cy="9509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667477444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Прямоугольник: скругленные углы 44">
            <a:extLst>
              <a:ext uri="{FF2B5EF4-FFF2-40B4-BE49-F238E27FC236}">
                <a16:creationId xmlns:a16="http://schemas.microsoft.com/office/drawing/2014/main" id="{204A5E1F-43D7-4F44-88F9-15F01D94F649}"/>
              </a:ext>
            </a:extLst>
          </p:cNvPr>
          <p:cNvSpPr/>
          <p:nvPr/>
        </p:nvSpPr>
        <p:spPr>
          <a:xfrm>
            <a:off x="12192000" y="2484846"/>
            <a:ext cx="10874376" cy="9765108"/>
          </a:xfrm>
          <a:prstGeom prst="roundRect">
            <a:avLst>
              <a:gd name="adj" fmla="val 4665"/>
            </a:avLst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5222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defTabSz="1651000"/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60" name="Прямоугольник: скругленные углы 44">
            <a:extLst>
              <a:ext uri="{FF2B5EF4-FFF2-40B4-BE49-F238E27FC236}">
                <a16:creationId xmlns:a16="http://schemas.microsoft.com/office/drawing/2014/main" id="{06C4E97E-2159-3134-C6E0-1DB44B15DA22}"/>
              </a:ext>
            </a:extLst>
          </p:cNvPr>
          <p:cNvSpPr/>
          <p:nvPr/>
        </p:nvSpPr>
        <p:spPr>
          <a:xfrm>
            <a:off x="1308100" y="2573346"/>
            <a:ext cx="10427524" cy="9765108"/>
          </a:xfrm>
          <a:prstGeom prst="roundRect">
            <a:avLst>
              <a:gd name="adj" fmla="val 4665"/>
            </a:avLst>
          </a:prstGeom>
          <a:solidFill>
            <a:schemeClr val="bg1"/>
          </a:solidFill>
          <a:ln w="12700">
            <a:solidFill>
              <a:schemeClr val="accent2"/>
            </a:solidFill>
          </a:ln>
          <a:effectLst>
            <a:outerShdw blurRad="63500" sx="102000" sy="102000" algn="ctr" rotWithShape="0">
              <a:prstClr val="black">
                <a:alpha val="5222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defTabSz="1651000"/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3EDFA4A-0F25-6898-81B7-2A7533703390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>
          <a:xfrm>
            <a:off x="1292522" y="12889781"/>
            <a:ext cx="213200" cy="461665"/>
          </a:xfrm>
        </p:spPr>
        <p:txBody>
          <a:bodyPr/>
          <a:lstStyle/>
          <a:p>
            <a:fld id="{86CB4B4D-7CA3-9044-876B-883B54F8677D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D0D81AE4-B23A-0F1F-B6F4-26F7C14D5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spc="-4" dirty="0">
                <a:latin typeface="+mn-ea"/>
              </a:rPr>
              <a:t>Факторы замедления экономического роста</a:t>
            </a:r>
            <a:endParaRPr lang="ru-RU" sz="3200" dirty="0">
              <a:latin typeface="+mn-ea"/>
            </a:endParaRPr>
          </a:p>
        </p:txBody>
      </p:sp>
      <p:sp>
        <p:nvSpPr>
          <p:cNvPr id="8" name="CustomShape 1">
            <a:extLst>
              <a:ext uri="{FF2B5EF4-FFF2-40B4-BE49-F238E27FC236}">
                <a16:creationId xmlns:a16="http://schemas.microsoft.com/office/drawing/2014/main" id="{7AE70E1A-FBF0-291F-9D84-C17FB3E7B0C6}"/>
              </a:ext>
            </a:extLst>
          </p:cNvPr>
          <p:cNvSpPr/>
          <p:nvPr/>
        </p:nvSpPr>
        <p:spPr>
          <a:xfrm>
            <a:off x="2817170" y="3530055"/>
            <a:ext cx="8784000" cy="13849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 hangingPunct="1">
              <a:spcBef>
                <a:spcPts val="2400"/>
              </a:spcBef>
              <a:buSzPct val="100000"/>
            </a:pPr>
            <a:r>
              <a:rPr lang="ru-RU" sz="2800" b="0" dirty="0">
                <a:solidFill>
                  <a:srgbClr val="262626"/>
                </a:solidFill>
                <a:latin typeface="+mn-lt"/>
                <a:cs typeface="+mn-cs"/>
              </a:rPr>
              <a:t>Дефицит на рынке труда ограничивает рост производства; приводит к «гонке» зарплат и инфляции издержек</a:t>
            </a:r>
          </a:p>
        </p:txBody>
      </p:sp>
      <p:grpSp>
        <p:nvGrpSpPr>
          <p:cNvPr id="50" name="Группа 49">
            <a:extLst>
              <a:ext uri="{FF2B5EF4-FFF2-40B4-BE49-F238E27FC236}">
                <a16:creationId xmlns:a16="http://schemas.microsoft.com/office/drawing/2014/main" id="{756F15F3-8409-FA0F-0D2F-3E8A270828E5}"/>
              </a:ext>
            </a:extLst>
          </p:cNvPr>
          <p:cNvGrpSpPr/>
          <p:nvPr/>
        </p:nvGrpSpPr>
        <p:grpSpPr>
          <a:xfrm>
            <a:off x="1762202" y="3738678"/>
            <a:ext cx="731142" cy="758275"/>
            <a:chOff x="881101" y="1402848"/>
            <a:chExt cx="360000" cy="692468"/>
          </a:xfrm>
        </p:grpSpPr>
        <p:sp>
          <p:nvSpPr>
            <p:cNvPr id="27" name="Овал 26">
              <a:extLst>
                <a:ext uri="{FF2B5EF4-FFF2-40B4-BE49-F238E27FC236}">
                  <a16:creationId xmlns:a16="http://schemas.microsoft.com/office/drawing/2014/main" id="{E46A1A22-FF5D-A243-FA65-895F79EF3D8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81101" y="1402848"/>
              <a:ext cx="360000" cy="692468"/>
            </a:xfrm>
            <a:prstGeom prst="ellipse">
              <a:avLst/>
            </a:prstGeom>
            <a:solidFill>
              <a:srgbClr val="4DADB5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spAutoFit/>
            </a:bodyPr>
            <a:lstStyle/>
            <a:p>
              <a:pPr defTabSz="1651000"/>
              <a:endParaRPr lang="ru-RU" sz="64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8" name="Овал 27">
              <a:extLst>
                <a:ext uri="{FF2B5EF4-FFF2-40B4-BE49-F238E27FC236}">
                  <a16:creationId xmlns:a16="http://schemas.microsoft.com/office/drawing/2014/main" id="{4908407D-1DB3-3EE0-F619-19CA67A784A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22640" y="1402848"/>
              <a:ext cx="276923" cy="692468"/>
            </a:xfrm>
            <a:prstGeom prst="ellipse">
              <a:avLst/>
            </a:prstGeom>
            <a:solidFill>
              <a:schemeClr val="bg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spAutoFit/>
            </a:bodyPr>
            <a:lstStyle/>
            <a:p>
              <a:pPr defTabSz="1651000"/>
              <a:endParaRPr lang="ru-RU" sz="64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8D7D82B8-421B-C796-D221-9C4EDDDD1FA8}"/>
                </a:ext>
              </a:extLst>
            </p:cNvPr>
            <p:cNvSpPr txBox="1"/>
            <p:nvPr/>
          </p:nvSpPr>
          <p:spPr>
            <a:xfrm>
              <a:off x="959711" y="1590064"/>
              <a:ext cx="202780" cy="31803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101600" tIns="101600" rIns="101600" bIns="101600" numCol="1" spcCol="38100" rtlCol="0" anchor="ctr">
              <a:spAutoFit/>
            </a:bodyPr>
            <a:lstStyle/>
            <a:p>
              <a:pPr defTabSz="1651000"/>
              <a:r>
                <a:rPr lang="ru-RU" sz="2800" dirty="0">
                  <a:latin typeface="+mn-lt"/>
                </a:rPr>
                <a:t>1</a:t>
              </a:r>
            </a:p>
          </p:txBody>
        </p:sp>
      </p:grpSp>
      <p:grpSp>
        <p:nvGrpSpPr>
          <p:cNvPr id="49" name="Группа 48">
            <a:extLst>
              <a:ext uri="{FF2B5EF4-FFF2-40B4-BE49-F238E27FC236}">
                <a16:creationId xmlns:a16="http://schemas.microsoft.com/office/drawing/2014/main" id="{89AE984D-0B66-B580-D4DD-5D3D4FB56EE0}"/>
              </a:ext>
            </a:extLst>
          </p:cNvPr>
          <p:cNvGrpSpPr/>
          <p:nvPr/>
        </p:nvGrpSpPr>
        <p:grpSpPr>
          <a:xfrm>
            <a:off x="1773354" y="5401602"/>
            <a:ext cx="708848" cy="758275"/>
            <a:chOff x="886677" y="2065138"/>
            <a:chExt cx="360000" cy="692468"/>
          </a:xfrm>
        </p:grpSpPr>
        <p:sp>
          <p:nvSpPr>
            <p:cNvPr id="31" name="Овал 30">
              <a:extLst>
                <a:ext uri="{FF2B5EF4-FFF2-40B4-BE49-F238E27FC236}">
                  <a16:creationId xmlns:a16="http://schemas.microsoft.com/office/drawing/2014/main" id="{AEF65831-D502-F100-4009-2F913EF90F5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86677" y="2065138"/>
              <a:ext cx="360000" cy="692468"/>
            </a:xfrm>
            <a:prstGeom prst="ellipse">
              <a:avLst/>
            </a:prstGeom>
            <a:solidFill>
              <a:srgbClr val="3984A3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spAutoFit/>
            </a:bodyPr>
            <a:lstStyle/>
            <a:p>
              <a:pPr defTabSz="1651000"/>
              <a:endParaRPr lang="ru-RU" sz="64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2" name="Овал 31">
              <a:extLst>
                <a:ext uri="{FF2B5EF4-FFF2-40B4-BE49-F238E27FC236}">
                  <a16:creationId xmlns:a16="http://schemas.microsoft.com/office/drawing/2014/main" id="{1D569DF8-F71E-9D0E-7E12-C393B7BBE16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28216" y="2065138"/>
              <a:ext cx="276923" cy="692468"/>
            </a:xfrm>
            <a:prstGeom prst="ellipse">
              <a:avLst/>
            </a:prstGeom>
            <a:solidFill>
              <a:schemeClr val="bg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spAutoFit/>
            </a:bodyPr>
            <a:lstStyle/>
            <a:p>
              <a:pPr defTabSz="1651000"/>
              <a:endParaRPr lang="ru-RU" sz="64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C6A70BEA-67FB-DBF9-42CD-606C22DE2240}"/>
                </a:ext>
              </a:extLst>
            </p:cNvPr>
            <p:cNvSpPr txBox="1"/>
            <p:nvPr/>
          </p:nvSpPr>
          <p:spPr>
            <a:xfrm>
              <a:off x="988993" y="2252354"/>
              <a:ext cx="155368" cy="31803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01600" tIns="101600" rIns="101600" bIns="101600" numCol="1" spcCol="38100" rtlCol="0" anchor="ctr">
              <a:spAutoFit/>
            </a:bodyPr>
            <a:lstStyle/>
            <a:p>
              <a:pPr defTabSz="1651000"/>
              <a:r>
                <a:rPr lang="ru-RU" sz="2800" dirty="0">
                  <a:latin typeface="+mn-lt"/>
                </a:rPr>
                <a:t>2</a:t>
              </a:r>
            </a:p>
          </p:txBody>
        </p:sp>
      </p:grpSp>
      <p:grpSp>
        <p:nvGrpSpPr>
          <p:cNvPr id="47" name="Группа 46">
            <a:extLst>
              <a:ext uri="{FF2B5EF4-FFF2-40B4-BE49-F238E27FC236}">
                <a16:creationId xmlns:a16="http://schemas.microsoft.com/office/drawing/2014/main" id="{2A7AB765-9995-77AF-BA0E-6B1AC78F48C7}"/>
              </a:ext>
            </a:extLst>
          </p:cNvPr>
          <p:cNvGrpSpPr/>
          <p:nvPr/>
        </p:nvGrpSpPr>
        <p:grpSpPr>
          <a:xfrm>
            <a:off x="1736808" y="8789136"/>
            <a:ext cx="767677" cy="875307"/>
            <a:chOff x="881101" y="3741658"/>
            <a:chExt cx="360000" cy="692468"/>
          </a:xfrm>
        </p:grpSpPr>
        <p:sp>
          <p:nvSpPr>
            <p:cNvPr id="35" name="Овал 34">
              <a:extLst>
                <a:ext uri="{FF2B5EF4-FFF2-40B4-BE49-F238E27FC236}">
                  <a16:creationId xmlns:a16="http://schemas.microsoft.com/office/drawing/2014/main" id="{0DEB9EA8-0586-04DE-79CE-57BAC0B089A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81101" y="3741658"/>
              <a:ext cx="360000" cy="692468"/>
            </a:xfrm>
            <a:prstGeom prst="ellipse">
              <a:avLst/>
            </a:prstGeom>
            <a:solidFill>
              <a:srgbClr val="2A526A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spAutoFit/>
            </a:bodyPr>
            <a:lstStyle/>
            <a:p>
              <a:pPr defTabSz="1651000"/>
              <a:endParaRPr lang="ru-RU" sz="64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6" name="Овал 35">
              <a:extLst>
                <a:ext uri="{FF2B5EF4-FFF2-40B4-BE49-F238E27FC236}">
                  <a16:creationId xmlns:a16="http://schemas.microsoft.com/office/drawing/2014/main" id="{52B01892-C783-2F27-80DB-D3A3B7A30BA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22640" y="3741658"/>
              <a:ext cx="276923" cy="692468"/>
            </a:xfrm>
            <a:prstGeom prst="ellipse">
              <a:avLst/>
            </a:prstGeom>
            <a:solidFill>
              <a:schemeClr val="bg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spAutoFit/>
            </a:bodyPr>
            <a:lstStyle/>
            <a:p>
              <a:pPr defTabSz="1651000"/>
              <a:endParaRPr lang="ru-RU" sz="64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FD57D25A-C52E-E079-E543-464331EB3DFE}"/>
                </a:ext>
              </a:extLst>
            </p:cNvPr>
            <p:cNvSpPr txBox="1"/>
            <p:nvPr/>
          </p:nvSpPr>
          <p:spPr>
            <a:xfrm>
              <a:off x="983417" y="3928874"/>
              <a:ext cx="155368" cy="31803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01600" tIns="101600" rIns="101600" bIns="101600" numCol="1" spcCol="38100" rtlCol="0" anchor="ctr">
              <a:spAutoFit/>
            </a:bodyPr>
            <a:lstStyle/>
            <a:p>
              <a:pPr defTabSz="1651000"/>
              <a:r>
                <a:rPr lang="ru-RU" sz="2800" dirty="0">
                  <a:latin typeface="+mn-lt"/>
                </a:rPr>
                <a:t>4</a:t>
              </a:r>
            </a:p>
          </p:txBody>
        </p:sp>
      </p:grpSp>
      <p:grpSp>
        <p:nvGrpSpPr>
          <p:cNvPr id="46" name="Группа 45">
            <a:extLst>
              <a:ext uri="{FF2B5EF4-FFF2-40B4-BE49-F238E27FC236}">
                <a16:creationId xmlns:a16="http://schemas.microsoft.com/office/drawing/2014/main" id="{6DBF0534-CEF7-85C5-808D-2D08147064E9}"/>
              </a:ext>
            </a:extLst>
          </p:cNvPr>
          <p:cNvGrpSpPr/>
          <p:nvPr/>
        </p:nvGrpSpPr>
        <p:grpSpPr>
          <a:xfrm>
            <a:off x="1766470" y="10507735"/>
            <a:ext cx="767676" cy="875307"/>
            <a:chOff x="881101" y="4405244"/>
            <a:chExt cx="360000" cy="692468"/>
          </a:xfrm>
        </p:grpSpPr>
        <p:sp>
          <p:nvSpPr>
            <p:cNvPr id="39" name="Овал 38">
              <a:extLst>
                <a:ext uri="{FF2B5EF4-FFF2-40B4-BE49-F238E27FC236}">
                  <a16:creationId xmlns:a16="http://schemas.microsoft.com/office/drawing/2014/main" id="{EA6857B6-656B-5D18-2CEE-CB6D487298B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81101" y="4405244"/>
              <a:ext cx="360000" cy="692468"/>
            </a:xfrm>
            <a:prstGeom prst="ellipse">
              <a:avLst/>
            </a:prstGeom>
            <a:solidFill>
              <a:srgbClr val="4C5974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spAutoFit/>
            </a:bodyPr>
            <a:lstStyle/>
            <a:p>
              <a:pPr defTabSz="1651000"/>
              <a:endParaRPr lang="ru-RU" sz="64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40" name="Овал 39">
              <a:extLst>
                <a:ext uri="{FF2B5EF4-FFF2-40B4-BE49-F238E27FC236}">
                  <a16:creationId xmlns:a16="http://schemas.microsoft.com/office/drawing/2014/main" id="{44E12289-3AA0-24C6-B104-BA50DBE0451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22640" y="4405244"/>
              <a:ext cx="276923" cy="692468"/>
            </a:xfrm>
            <a:prstGeom prst="ellipse">
              <a:avLst/>
            </a:prstGeom>
            <a:solidFill>
              <a:schemeClr val="bg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spAutoFit/>
            </a:bodyPr>
            <a:lstStyle/>
            <a:p>
              <a:pPr defTabSz="1651000"/>
              <a:endParaRPr lang="ru-RU" sz="64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D6AA7FB1-2F37-ECCA-2028-23FDCFC04B73}"/>
                </a:ext>
              </a:extLst>
            </p:cNvPr>
            <p:cNvSpPr txBox="1"/>
            <p:nvPr/>
          </p:nvSpPr>
          <p:spPr>
            <a:xfrm>
              <a:off x="983417" y="4592460"/>
              <a:ext cx="155368" cy="31803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01600" tIns="101600" rIns="101600" bIns="101600" numCol="1" spcCol="38100" rtlCol="0" anchor="ctr">
              <a:spAutoFit/>
            </a:bodyPr>
            <a:lstStyle/>
            <a:p>
              <a:pPr defTabSz="1651000"/>
              <a:r>
                <a:rPr lang="ru-RU" sz="2800" dirty="0">
                  <a:latin typeface="+mn-lt"/>
                </a:rPr>
                <a:t>5</a:t>
              </a:r>
            </a:p>
          </p:txBody>
        </p:sp>
      </p:grpSp>
      <p:grpSp>
        <p:nvGrpSpPr>
          <p:cNvPr id="48" name="Группа 47">
            <a:extLst>
              <a:ext uri="{FF2B5EF4-FFF2-40B4-BE49-F238E27FC236}">
                <a16:creationId xmlns:a16="http://schemas.microsoft.com/office/drawing/2014/main" id="{A2D16521-A6CC-B379-EE12-1219B17E873C}"/>
              </a:ext>
            </a:extLst>
          </p:cNvPr>
          <p:cNvGrpSpPr/>
          <p:nvPr/>
        </p:nvGrpSpPr>
        <p:grpSpPr>
          <a:xfrm>
            <a:off x="1773344" y="7126212"/>
            <a:ext cx="731142" cy="758276"/>
            <a:chOff x="886672" y="3032003"/>
            <a:chExt cx="360000" cy="692468"/>
          </a:xfrm>
        </p:grpSpPr>
        <p:sp>
          <p:nvSpPr>
            <p:cNvPr id="43" name="Овал 42">
              <a:extLst>
                <a:ext uri="{FF2B5EF4-FFF2-40B4-BE49-F238E27FC236}">
                  <a16:creationId xmlns:a16="http://schemas.microsoft.com/office/drawing/2014/main" id="{65BC0C85-299C-4674-0BA5-1156C0B8A34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86672" y="3032003"/>
              <a:ext cx="360000" cy="692468"/>
            </a:xfrm>
            <a:prstGeom prst="ellipse">
              <a:avLst/>
            </a:prstGeom>
            <a:solidFill>
              <a:srgbClr val="3984A3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spAutoFit/>
            </a:bodyPr>
            <a:lstStyle/>
            <a:p>
              <a:pPr defTabSz="1651000"/>
              <a:endParaRPr lang="ru-RU" sz="64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44" name="Овал 43">
              <a:extLst>
                <a:ext uri="{FF2B5EF4-FFF2-40B4-BE49-F238E27FC236}">
                  <a16:creationId xmlns:a16="http://schemas.microsoft.com/office/drawing/2014/main" id="{80F5911D-62CA-FE22-7540-1F40ED12488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28211" y="3032003"/>
              <a:ext cx="276923" cy="692468"/>
            </a:xfrm>
            <a:prstGeom prst="ellipse">
              <a:avLst/>
            </a:prstGeom>
            <a:solidFill>
              <a:schemeClr val="bg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spAutoFit/>
            </a:bodyPr>
            <a:lstStyle/>
            <a:p>
              <a:pPr defTabSz="1651000"/>
              <a:endParaRPr lang="ru-RU" sz="6400" b="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9D596D73-4FB3-E774-FCA0-3CF8384303CD}"/>
                </a:ext>
              </a:extLst>
            </p:cNvPr>
            <p:cNvSpPr txBox="1"/>
            <p:nvPr/>
          </p:nvSpPr>
          <p:spPr>
            <a:xfrm>
              <a:off x="988988" y="3219219"/>
              <a:ext cx="155368" cy="31803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01600" tIns="101600" rIns="101600" bIns="101600" numCol="1" spcCol="38100" rtlCol="0" anchor="ctr">
              <a:spAutoFit/>
            </a:bodyPr>
            <a:lstStyle/>
            <a:p>
              <a:pPr defTabSz="1651000"/>
              <a:r>
                <a:rPr lang="ru-RU" sz="2800" dirty="0">
                  <a:latin typeface="+mn-lt"/>
                </a:rPr>
                <a:t>3</a:t>
              </a:r>
            </a:p>
          </p:txBody>
        </p:sp>
      </p:grpSp>
      <p:sp>
        <p:nvSpPr>
          <p:cNvPr id="52" name="TextBox 51">
            <a:extLst>
              <a:ext uri="{FF2B5EF4-FFF2-40B4-BE49-F238E27FC236}">
                <a16:creationId xmlns:a16="http://schemas.microsoft.com/office/drawing/2014/main" id="{B2A3CCA2-5380-CBF3-1FEA-DD51E036064E}"/>
              </a:ext>
            </a:extLst>
          </p:cNvPr>
          <p:cNvSpPr txBox="1"/>
          <p:nvPr/>
        </p:nvSpPr>
        <p:spPr>
          <a:xfrm>
            <a:off x="2817168" y="10215639"/>
            <a:ext cx="8784000" cy="13849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 hangingPunct="1">
              <a:spcBef>
                <a:spcPts val="2400"/>
              </a:spcBef>
              <a:buSzPct val="100000"/>
            </a:pPr>
            <a:r>
              <a:rPr lang="ru-RU" sz="2800" b="0" dirty="0">
                <a:solidFill>
                  <a:srgbClr val="262626"/>
                </a:solidFill>
                <a:latin typeface="+mn-lt"/>
                <a:cs typeface="+mn-cs"/>
              </a:rPr>
              <a:t>Сохраняется риск разбалансировки платежного баланса в условиях санкционного давления на российский экспорт и усиления оттока капитала</a:t>
            </a:r>
            <a:endParaRPr lang="en-US" sz="2800" b="0" dirty="0">
              <a:solidFill>
                <a:srgbClr val="262626"/>
              </a:solidFill>
              <a:latin typeface="+mn-lt"/>
              <a:cs typeface="+mn-cs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597C9BF-6AC7-DCE1-DFC4-7632E78D63A6}"/>
              </a:ext>
            </a:extLst>
          </p:cNvPr>
          <p:cNvSpPr txBox="1"/>
          <p:nvPr/>
        </p:nvSpPr>
        <p:spPr>
          <a:xfrm>
            <a:off x="2817168" y="8440859"/>
            <a:ext cx="8784000" cy="13849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 hangingPunct="1">
              <a:spcBef>
                <a:spcPts val="2400"/>
              </a:spcBef>
              <a:buSzPct val="100000"/>
            </a:pPr>
            <a:r>
              <a:rPr lang="ru-RU" sz="2800" b="0" dirty="0">
                <a:solidFill>
                  <a:srgbClr val="262626"/>
                </a:solidFill>
                <a:latin typeface="+mn-lt"/>
                <a:cs typeface="+mn-cs"/>
              </a:rPr>
              <a:t>Отечественное гражданское машиностроение не способно обеспечить необходимый объем предложения товаров для внутреннего рынка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8AABCC1-A516-3C02-27BA-240C26C04A8E}"/>
              </a:ext>
            </a:extLst>
          </p:cNvPr>
          <p:cNvSpPr txBox="1"/>
          <p:nvPr/>
        </p:nvSpPr>
        <p:spPr>
          <a:xfrm>
            <a:off x="2817172" y="6872455"/>
            <a:ext cx="8784000" cy="9541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 hangingPunct="1">
              <a:spcBef>
                <a:spcPts val="2400"/>
              </a:spcBef>
              <a:buSzPct val="100000"/>
            </a:pPr>
            <a:r>
              <a:rPr lang="ru-RU" sz="2800" b="0" dirty="0">
                <a:solidFill>
                  <a:srgbClr val="262626"/>
                </a:solidFill>
                <a:latin typeface="+mn-lt"/>
                <a:cs typeface="+mn-cs"/>
              </a:rPr>
              <a:t>Сохраняется высокая зависимость от импортного оборудования при его дефиците 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2BC4B824-6648-B490-14DE-4A52E5F3CA87}"/>
              </a:ext>
            </a:extLst>
          </p:cNvPr>
          <p:cNvSpPr txBox="1"/>
          <p:nvPr/>
        </p:nvSpPr>
        <p:spPr>
          <a:xfrm>
            <a:off x="2817170" y="5168596"/>
            <a:ext cx="8784000" cy="13849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 hangingPunct="1">
              <a:spcBef>
                <a:spcPts val="2400"/>
              </a:spcBef>
              <a:buSzPct val="100000"/>
            </a:pPr>
            <a:r>
              <a:rPr lang="ru-RU" sz="2800" b="0" dirty="0">
                <a:solidFill>
                  <a:srgbClr val="262626"/>
                </a:solidFill>
                <a:latin typeface="+mn-lt"/>
                <a:cs typeface="+mn-cs"/>
              </a:rPr>
              <a:t>Опережающий рост расходов на оборону создает дефицит ресурсов для развития гражданского сектора экономики</a:t>
            </a:r>
          </a:p>
        </p:txBody>
      </p:sp>
      <p:sp>
        <p:nvSpPr>
          <p:cNvPr id="61" name="Текст 2">
            <a:extLst>
              <a:ext uri="{FF2B5EF4-FFF2-40B4-BE49-F238E27FC236}">
                <a16:creationId xmlns:a16="http://schemas.microsoft.com/office/drawing/2014/main" id="{0F4FF14A-C3BC-7AD4-4745-9E4352F66313}"/>
              </a:ext>
            </a:extLst>
          </p:cNvPr>
          <p:cNvSpPr txBox="1">
            <a:spLocks/>
          </p:cNvSpPr>
          <p:nvPr/>
        </p:nvSpPr>
        <p:spPr>
          <a:xfrm>
            <a:off x="3947310" y="12771918"/>
            <a:ext cx="19172448" cy="4248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t">
            <a:spAutoFit/>
          </a:bodyPr>
          <a:lstStyle>
            <a:lvl1pPr marL="0" marR="0" indent="0" algn="r" defTabSz="41275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0" i="0" u="none" strike="noStrike" cap="none" spc="0" baseline="0">
                <a:ln>
                  <a:noFill/>
                </a:ln>
                <a:solidFill>
                  <a:srgbClr val="5E5E5E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1pPr>
            <a:lvl2pPr marL="317500" marR="0" indent="0" algn="l" defTabSz="41275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FontTx/>
              <a:buNone/>
              <a:tabLst/>
              <a:defRPr sz="1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Helvetica Neue"/>
                <a:cs typeface="Helvetica Neue"/>
                <a:sym typeface="Helvetica Neue"/>
              </a:defRPr>
            </a:lvl2pPr>
            <a:lvl3pPr marL="635000" marR="0" indent="0" algn="l" defTabSz="41275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FontTx/>
              <a:buNone/>
              <a:tabLst/>
              <a:defRPr sz="1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Helvetica Neue"/>
                <a:cs typeface="Helvetica Neue"/>
                <a:sym typeface="Helvetica Neue"/>
              </a:defRPr>
            </a:lvl3pPr>
            <a:lvl4pPr marL="952500" marR="0" indent="0" algn="l" defTabSz="41275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FontTx/>
              <a:buNone/>
              <a:tabLst/>
              <a:defRPr sz="1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Helvetica Neue"/>
                <a:cs typeface="Helvetica Neue"/>
                <a:sym typeface="Helvetica Neue"/>
              </a:defRPr>
            </a:lvl4pPr>
            <a:lvl5pPr marL="1270000" marR="0" indent="0" algn="l" defTabSz="41275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FontTx/>
              <a:buNone/>
              <a:tabLst/>
              <a:defRPr sz="15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Helvetica Neue"/>
                <a:cs typeface="Helvetica Neue"/>
                <a:sym typeface="Helvetica Neue"/>
              </a:defRPr>
            </a:lvl5pPr>
            <a:lvl6pPr marL="1785938" marR="0" indent="-198438" algn="ctr" defTabSz="41275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1500" b="1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2103438" marR="0" indent="-198438" algn="ctr" defTabSz="41275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1500" b="1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2420938" marR="0" indent="-198438" algn="ctr" defTabSz="41275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1500" b="1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2738438" marR="0" indent="-198438" algn="ctr" defTabSz="41275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1500" b="1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r>
              <a:rPr lang="ru-RU" sz="2100" dirty="0"/>
              <a:t>Источник: Росстат, расчеты ИНП РАН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01459650-C390-61A3-445B-BFF0BDA0FD66}"/>
              </a:ext>
            </a:extLst>
          </p:cNvPr>
          <p:cNvSpPr txBox="1"/>
          <p:nvPr/>
        </p:nvSpPr>
        <p:spPr>
          <a:xfrm>
            <a:off x="12896319" y="2573346"/>
            <a:ext cx="9519126" cy="83099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>
            <a:defPPr marL="0" marR="0" indent="0" algn="l" defTabSz="457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9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defTabSz="825500">
              <a:defRPr sz="1400">
                <a:solidFill>
                  <a:srgbClr val="002060"/>
                </a:solidFill>
                <a:latin typeface="+mn-lt"/>
              </a:defRPr>
            </a:lvl1pPr>
          </a:lstStyle>
          <a:p>
            <a:r>
              <a:rPr lang="ru-RU" sz="2400" dirty="0">
                <a:solidFill>
                  <a:schemeClr val="tx1"/>
                </a:solidFill>
              </a:rPr>
              <a:t>Индекс роста ВВП, ВДС отдельных отраслей, потребления домохозяйств и инвестиций, 2025 г. к 2021 г. </a:t>
            </a:r>
          </a:p>
        </p:txBody>
      </p:sp>
      <p:cxnSp>
        <p:nvCxnSpPr>
          <p:cNvPr id="68" name="Прямая соединительная линия 67">
            <a:extLst>
              <a:ext uri="{FF2B5EF4-FFF2-40B4-BE49-F238E27FC236}">
                <a16:creationId xmlns:a16="http://schemas.microsoft.com/office/drawing/2014/main" id="{47F76663-89FB-F9FB-3AC1-59B26C66E460}"/>
              </a:ext>
            </a:extLst>
          </p:cNvPr>
          <p:cNvCxnSpPr>
            <a:cxnSpLocks/>
          </p:cNvCxnSpPr>
          <p:nvPr/>
        </p:nvCxnSpPr>
        <p:spPr>
          <a:xfrm>
            <a:off x="13623880" y="3563382"/>
            <a:ext cx="8064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697E160A-14DD-4CFC-9C95-30269B87E46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3072709"/>
              </p:ext>
            </p:extLst>
          </p:nvPr>
        </p:nvGraphicFramePr>
        <p:xfrm>
          <a:off x="13048200" y="4174913"/>
          <a:ext cx="9144000" cy="73987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4640824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5F1DF0-3337-F2DC-67D2-2DF2C11E93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E672285-D33E-D306-1752-F136B14059FF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12890500"/>
            <a:ext cx="469900" cy="460375"/>
          </a:xfrm>
        </p:spPr>
        <p:txBody>
          <a:bodyPr/>
          <a:lstStyle/>
          <a:p>
            <a:fld id="{86CB4B4D-7CA3-9044-876B-883B54F8677D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2FB3D3A2-E467-21E8-70E8-461DFC8AFB7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94881" y="204156"/>
            <a:ext cx="18415000" cy="2266950"/>
          </a:xfrm>
        </p:spPr>
        <p:txBody>
          <a:bodyPr>
            <a:normAutofit/>
          </a:bodyPr>
          <a:lstStyle/>
          <a:p>
            <a:r>
              <a:rPr lang="ru-RU" sz="6574" b="1" dirty="0">
                <a:solidFill>
                  <a:srgbClr val="153F9B"/>
                </a:solidFill>
                <a:latin typeface="Roboto" panose="02000000000000000000" pitchFamily="2" charset="0"/>
                <a:ea typeface="Roboto" panose="02000000000000000000" pitchFamily="2" charset="0"/>
                <a:cs typeface="+mn-cs"/>
              </a:rPr>
              <a:t>Сегментация экономики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747CF36-FB38-50FE-A720-EECA5E60FF71}"/>
              </a:ext>
            </a:extLst>
          </p:cNvPr>
          <p:cNvSpPr txBox="1"/>
          <p:nvPr/>
        </p:nvSpPr>
        <p:spPr>
          <a:xfrm>
            <a:off x="1384301" y="9243978"/>
            <a:ext cx="21811657" cy="256480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457200" marR="0" indent="-45720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ru-RU" sz="320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Рост доходов порождаемый в «бюджетном» секторе при ограничении предложения ведет к увеличению спроса и инфляции</a:t>
            </a:r>
          </a:p>
          <a:p>
            <a:pPr marL="457200" marR="0" indent="-45720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ru-RU" sz="3200" dirty="0">
                <a:solidFill>
                  <a:srgbClr val="000000"/>
                </a:solidFill>
                <a:latin typeface="Helvetica Neue"/>
                <a:sym typeface="Helvetica Neue"/>
              </a:rPr>
              <a:t>Рост ключевой ставки при борьбе с инфляцией повышает требования к бюджетным расходам </a:t>
            </a:r>
          </a:p>
          <a:p>
            <a:pPr marL="457200" marR="0" indent="-45720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ru-RU" sz="3200" dirty="0">
                <a:solidFill>
                  <a:srgbClr val="000000"/>
                </a:solidFill>
                <a:latin typeface="Helvetica Neue"/>
              </a:rPr>
              <a:t>Условием выхода из этого цикла является расширение предложения товаров, прежде всего потребительских</a:t>
            </a:r>
          </a:p>
          <a:p>
            <a:pPr marL="457200" marR="0" indent="-45720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ru-RU" sz="3200" dirty="0">
                <a:solidFill>
                  <a:srgbClr val="000000"/>
                </a:solidFill>
                <a:latin typeface="Helvetica Neue"/>
              </a:rPr>
              <a:t>Рост предложения невозможен без расширения спрос</a:t>
            </a:r>
          </a:p>
        </p:txBody>
      </p:sp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157C06AB-28C5-4459-F89F-BA15C1433CA1}"/>
              </a:ext>
            </a:extLst>
          </p:cNvPr>
          <p:cNvGrpSpPr/>
          <p:nvPr/>
        </p:nvGrpSpPr>
        <p:grpSpPr>
          <a:xfrm>
            <a:off x="3572833" y="2907490"/>
            <a:ext cx="15592096" cy="5983650"/>
            <a:chOff x="3102933" y="2780490"/>
            <a:chExt cx="15592096" cy="5983650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87E8ACCC-7A5D-27C4-758A-126EF2489A6C}"/>
                </a:ext>
              </a:extLst>
            </p:cNvPr>
            <p:cNvSpPr txBox="1"/>
            <p:nvPr/>
          </p:nvSpPr>
          <p:spPr>
            <a:xfrm>
              <a:off x="3102933" y="4429413"/>
              <a:ext cx="5172075" cy="10567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 cap="flat">
              <a:solidFill>
                <a:schemeClr val="tx2">
                  <a:lumMod val="50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3000" b="1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ВПК,</a:t>
              </a:r>
            </a:p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ru-RU" sz="2800" b="1" dirty="0"/>
                <a:t>«Бюджетный секто</a:t>
              </a:r>
              <a:r>
                <a:rPr lang="ru-RU" sz="3200" b="1" dirty="0"/>
                <a:t>р»</a:t>
              </a:r>
              <a:endParaRPr kumimoji="0" lang="ru-RU" sz="32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DEF8DEE1-077E-C02C-3F45-B794B16F091C}"/>
                </a:ext>
              </a:extLst>
            </p:cNvPr>
            <p:cNvSpPr txBox="1"/>
            <p:nvPr/>
          </p:nvSpPr>
          <p:spPr>
            <a:xfrm>
              <a:off x="13522954" y="4444802"/>
              <a:ext cx="5172075" cy="1025922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2700" cap="flat">
              <a:solidFill>
                <a:schemeClr val="tx2">
                  <a:lumMod val="50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3000" b="1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«Гражданская» </a:t>
              </a:r>
            </a:p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3000" b="1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экономика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00E731D7-E51B-9FB8-DE10-6F5E6A386A6B}"/>
                </a:ext>
              </a:extLst>
            </p:cNvPr>
            <p:cNvSpPr txBox="1"/>
            <p:nvPr/>
          </p:nvSpPr>
          <p:spPr>
            <a:xfrm>
              <a:off x="5017128" y="8199883"/>
              <a:ext cx="5172075" cy="56425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>
              <a:solidFill>
                <a:schemeClr val="tx2">
                  <a:lumMod val="50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3000" b="1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Бюджет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E6A08BEB-BE6F-1F66-A557-7F16001FEDBD}"/>
                </a:ext>
              </a:extLst>
            </p:cNvPr>
            <p:cNvSpPr txBox="1"/>
            <p:nvPr/>
          </p:nvSpPr>
          <p:spPr>
            <a:xfrm>
              <a:off x="11998953" y="8199883"/>
              <a:ext cx="5172075" cy="564257"/>
            </a:xfrm>
            <a:prstGeom prst="rect">
              <a:avLst/>
            </a:prstGeom>
            <a:solidFill>
              <a:srgbClr val="FFCCCC"/>
            </a:solidFill>
            <a:ln w="12700" cap="flat">
              <a:solidFill>
                <a:schemeClr val="tx2">
                  <a:lumMod val="50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3000" b="1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Финансовая система</a:t>
              </a:r>
            </a:p>
          </p:txBody>
        </p:sp>
        <p:cxnSp>
          <p:nvCxnSpPr>
            <p:cNvPr id="11" name="Прямая со стрелкой 10">
              <a:extLst>
                <a:ext uri="{FF2B5EF4-FFF2-40B4-BE49-F238E27FC236}">
                  <a16:creationId xmlns:a16="http://schemas.microsoft.com/office/drawing/2014/main" id="{3AEC3B59-FC11-47A2-E2C0-342779E4328B}"/>
                </a:ext>
              </a:extLst>
            </p:cNvPr>
            <p:cNvCxnSpPr>
              <a:endCxn id="6" idx="2"/>
            </p:cNvCxnSpPr>
            <p:nvPr/>
          </p:nvCxnSpPr>
          <p:spPr>
            <a:xfrm flipV="1">
              <a:off x="5688970" y="5486113"/>
              <a:ext cx="1" cy="2713770"/>
            </a:xfrm>
            <a:prstGeom prst="straightConnector1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13" name="Прямая со стрелкой 12">
              <a:extLst>
                <a:ext uri="{FF2B5EF4-FFF2-40B4-BE49-F238E27FC236}">
                  <a16:creationId xmlns:a16="http://schemas.microsoft.com/office/drawing/2014/main" id="{376EBBBB-AB68-7E60-6C0D-0CB0614EBF41}"/>
                </a:ext>
              </a:extLst>
            </p:cNvPr>
            <p:cNvCxnSpPr>
              <a:stCxn id="6" idx="3"/>
              <a:endCxn id="7" idx="1"/>
            </p:cNvCxnSpPr>
            <p:nvPr/>
          </p:nvCxnSpPr>
          <p:spPr>
            <a:xfrm>
              <a:off x="8275008" y="4957763"/>
              <a:ext cx="5247946" cy="0"/>
            </a:xfrm>
            <a:prstGeom prst="straightConnector1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stealth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15" name="Прямая со стрелкой 14">
              <a:extLst>
                <a:ext uri="{FF2B5EF4-FFF2-40B4-BE49-F238E27FC236}">
                  <a16:creationId xmlns:a16="http://schemas.microsoft.com/office/drawing/2014/main" id="{C7E31A67-D928-816A-0DAB-F4B4BEE80AE6}"/>
                </a:ext>
              </a:extLst>
            </p:cNvPr>
            <p:cNvCxnSpPr>
              <a:stCxn id="7" idx="2"/>
            </p:cNvCxnSpPr>
            <p:nvPr/>
          </p:nvCxnSpPr>
          <p:spPr>
            <a:xfrm flipH="1">
              <a:off x="16108991" y="5470724"/>
              <a:ext cx="1" cy="2729159"/>
            </a:xfrm>
            <a:prstGeom prst="straightConnector1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17" name="Прямая со стрелкой 16">
              <a:extLst>
                <a:ext uri="{FF2B5EF4-FFF2-40B4-BE49-F238E27FC236}">
                  <a16:creationId xmlns:a16="http://schemas.microsoft.com/office/drawing/2014/main" id="{6E198F69-11EA-CD21-5EA0-C777829007B3}"/>
                </a:ext>
              </a:extLst>
            </p:cNvPr>
            <p:cNvCxnSpPr>
              <a:stCxn id="9" idx="1"/>
              <a:endCxn id="8" idx="3"/>
            </p:cNvCxnSpPr>
            <p:nvPr/>
          </p:nvCxnSpPr>
          <p:spPr>
            <a:xfrm flipH="1">
              <a:off x="10189203" y="8482012"/>
              <a:ext cx="1809750" cy="0"/>
            </a:xfrm>
            <a:prstGeom prst="straightConnector1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1E75B58A-A9DA-8058-7704-BDDE6D2AC774}"/>
                </a:ext>
              </a:extLst>
            </p:cNvPr>
            <p:cNvSpPr txBox="1"/>
            <p:nvPr/>
          </p:nvSpPr>
          <p:spPr>
            <a:xfrm>
              <a:off x="8350879" y="2780490"/>
              <a:ext cx="5172075" cy="564257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2700" cap="flat">
              <a:solidFill>
                <a:schemeClr val="tx2">
                  <a:lumMod val="50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3000" b="1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Helvetica Neue"/>
                  <a:ea typeface="Helvetica Neue"/>
                  <a:cs typeface="Helvetica Neue"/>
                  <a:sym typeface="Helvetica Neue"/>
                </a:rPr>
                <a:t>Экономический рост</a:t>
              </a:r>
            </a:p>
          </p:txBody>
        </p:sp>
        <p:cxnSp>
          <p:nvCxnSpPr>
            <p:cNvPr id="20" name="Соединитель: уступ 19">
              <a:extLst>
                <a:ext uri="{FF2B5EF4-FFF2-40B4-BE49-F238E27FC236}">
                  <a16:creationId xmlns:a16="http://schemas.microsoft.com/office/drawing/2014/main" id="{6A308969-42C1-D227-D03B-0AE01A376DA8}"/>
                </a:ext>
              </a:extLst>
            </p:cNvPr>
            <p:cNvCxnSpPr>
              <a:stCxn id="7" idx="3"/>
              <a:endCxn id="18" idx="3"/>
            </p:cNvCxnSpPr>
            <p:nvPr/>
          </p:nvCxnSpPr>
          <p:spPr>
            <a:xfrm flipH="1" flipV="1">
              <a:off x="13522954" y="3062619"/>
              <a:ext cx="5172075" cy="1895144"/>
            </a:xfrm>
            <a:prstGeom prst="bentConnector3">
              <a:avLst>
                <a:gd name="adj1" fmla="val -4420"/>
              </a:avLst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22" name="Соединитель: уступ 21">
              <a:extLst>
                <a:ext uri="{FF2B5EF4-FFF2-40B4-BE49-F238E27FC236}">
                  <a16:creationId xmlns:a16="http://schemas.microsoft.com/office/drawing/2014/main" id="{A7BC7745-BA88-C920-601E-E334EAF0165D}"/>
                </a:ext>
              </a:extLst>
            </p:cNvPr>
            <p:cNvCxnSpPr>
              <a:stCxn id="6" idx="1"/>
              <a:endCxn id="18" idx="1"/>
            </p:cNvCxnSpPr>
            <p:nvPr/>
          </p:nvCxnSpPr>
          <p:spPr>
            <a:xfrm rot="10800000" flipH="1">
              <a:off x="3102933" y="3062619"/>
              <a:ext cx="5247946" cy="1895144"/>
            </a:xfrm>
            <a:prstGeom prst="bentConnector3">
              <a:avLst>
                <a:gd name="adj1" fmla="val -4356"/>
              </a:avLst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sp>
          <p:nvSpPr>
            <p:cNvPr id="2" name="Стрелка: вверх 1">
              <a:extLst>
                <a:ext uri="{FF2B5EF4-FFF2-40B4-BE49-F238E27FC236}">
                  <a16:creationId xmlns:a16="http://schemas.microsoft.com/office/drawing/2014/main" id="{BC67741A-9C13-FC25-E4E7-632865FBAA4F}"/>
                </a:ext>
              </a:extLst>
            </p:cNvPr>
            <p:cNvSpPr/>
            <p:nvPr/>
          </p:nvSpPr>
          <p:spPr>
            <a:xfrm>
              <a:off x="6273800" y="5752852"/>
              <a:ext cx="584189" cy="2057648"/>
            </a:xfrm>
            <a:prstGeom prst="upArrow">
              <a:avLst/>
            </a:prstGeom>
            <a:solidFill>
              <a:srgbClr val="FF000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ru-RU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0" name="Стрелка: вверх 9">
              <a:extLst>
                <a:ext uri="{FF2B5EF4-FFF2-40B4-BE49-F238E27FC236}">
                  <a16:creationId xmlns:a16="http://schemas.microsoft.com/office/drawing/2014/main" id="{1AE153B8-2920-BA9D-7958-4937EB9A73CC}"/>
                </a:ext>
              </a:extLst>
            </p:cNvPr>
            <p:cNvSpPr/>
            <p:nvPr/>
          </p:nvSpPr>
          <p:spPr>
            <a:xfrm rot="5400000">
              <a:off x="10407013" y="2929439"/>
              <a:ext cx="717408" cy="2466471"/>
            </a:xfrm>
            <a:prstGeom prst="upArrow">
              <a:avLst/>
            </a:prstGeom>
            <a:solidFill>
              <a:srgbClr val="FF000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ru-RU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pic>
        <p:nvPicPr>
          <p:cNvPr id="14" name="Picture 2">
            <a:extLst>
              <a:ext uri="{FF2B5EF4-FFF2-40B4-BE49-F238E27FC236}">
                <a16:creationId xmlns:a16="http://schemas.microsoft.com/office/drawing/2014/main" id="{AA16D802-1318-15D7-BA11-FA88EFE551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51232" y="912813"/>
            <a:ext cx="3392967" cy="1614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71727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1E1AE3-14DE-6A95-2F32-DB9D36924E3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926150" y="12898661"/>
            <a:ext cx="19193608" cy="485518"/>
          </a:xfrm>
        </p:spPr>
        <p:txBody>
          <a:bodyPr/>
          <a:lstStyle/>
          <a:p>
            <a:r>
              <a:rPr lang="ru-RU" dirty="0"/>
              <a:t>Источники: ЦБ, Росстат;</a:t>
            </a:r>
            <a:r>
              <a:rPr lang="en-US" dirty="0"/>
              <a:t> </a:t>
            </a:r>
            <a:r>
              <a:rPr lang="ru-RU" dirty="0"/>
              <a:t>МЭР; расчеты ИНП РАН</a:t>
            </a:r>
            <a:endParaRPr lang="en-R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E25E9F-6C61-0027-1761-F193DFAE51BB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>
          <a:xfrm>
            <a:off x="1292522" y="12889781"/>
            <a:ext cx="426399" cy="461665"/>
          </a:xfrm>
        </p:spPr>
        <p:txBody>
          <a:bodyPr/>
          <a:lstStyle/>
          <a:p>
            <a:fld id="{86CB4B4D-7CA3-9044-876B-883B54F8677D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E21DD4F-5DD5-61BB-9165-42C961A8B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Пофакторное</a:t>
            </a:r>
            <a:r>
              <a:rPr lang="ru-RU" dirty="0"/>
              <a:t> разложение инфляции</a:t>
            </a:r>
            <a:endParaRPr lang="en-RU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3990442-1B79-8F9D-7299-B65CE0ABC59C}"/>
              </a:ext>
            </a:extLst>
          </p:cNvPr>
          <p:cNvSpPr txBox="1"/>
          <p:nvPr/>
        </p:nvSpPr>
        <p:spPr>
          <a:xfrm>
            <a:off x="1264242" y="2466603"/>
            <a:ext cx="10458366" cy="57451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01600" tIns="101600" rIns="101600" bIns="101600" numCol="1" spcCol="38100" rtlCol="0" anchor="ctr">
            <a:spAutoFit/>
          </a:bodyPr>
          <a:lstStyle/>
          <a:p>
            <a:pPr defTabSz="1651000"/>
            <a:r>
              <a:rPr lang="ru-RU" sz="2400" b="0" dirty="0">
                <a:latin typeface="+mn-lt"/>
              </a:rPr>
              <a:t>Вклады факторов в темп прироста ИПЦ, </a:t>
            </a:r>
            <a:r>
              <a:rPr lang="ru-RU" sz="2400" b="0" dirty="0" err="1">
                <a:latin typeface="+mn-lt"/>
              </a:rPr>
              <a:t>п.п</a:t>
            </a:r>
            <a:r>
              <a:rPr lang="ru-RU" sz="2400" b="0" dirty="0">
                <a:latin typeface="+mn-lt"/>
              </a:rPr>
              <a:t>.</a:t>
            </a:r>
            <a:endParaRPr lang="en-US" sz="2400" b="0" dirty="0">
              <a:latin typeface="+mn-lt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F95509D-B051-CC9F-3E28-1F38BAD02E79}"/>
              </a:ext>
            </a:extLst>
          </p:cNvPr>
          <p:cNvSpPr txBox="1"/>
          <p:nvPr/>
        </p:nvSpPr>
        <p:spPr>
          <a:xfrm>
            <a:off x="1132696" y="10459696"/>
            <a:ext cx="15661784" cy="131318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01600" tIns="101600" rIns="101600" bIns="101600" numCol="1" spcCol="38100" rtlCol="0" anchor="ctr">
            <a:spAutoFit/>
          </a:bodyPr>
          <a:lstStyle/>
          <a:p>
            <a:pPr marL="342900" indent="-342900" algn="just" defTabSz="1651000">
              <a:buFont typeface="Arial" panose="020B0604020202020204" pitchFamily="34" charset="0"/>
              <a:buChar char="•"/>
            </a:pPr>
            <a:r>
              <a:rPr lang="ru-RU" sz="2400" b="0" dirty="0">
                <a:latin typeface="+mn-lt"/>
              </a:rPr>
              <a:t>Изменение курса оказывает заметное влияние на инфляцию в периоды внешних шоков</a:t>
            </a:r>
          </a:p>
          <a:p>
            <a:pPr marL="342900" indent="-342900" algn="just" defTabSz="1651000">
              <a:buFont typeface="Arial" panose="020B0604020202020204" pitchFamily="34" charset="0"/>
              <a:buChar char="•"/>
            </a:pPr>
            <a:r>
              <a:rPr lang="ru-RU" sz="2400" b="0" dirty="0">
                <a:latin typeface="+mn-lt"/>
              </a:rPr>
              <a:t>Опережающий рост спроса и рост издержек при стабильном курсе вносят равный вклад в рост инфляции (не только инфляция издержек)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5CF967F3-6E1A-C4B5-018E-DB6C90BEC28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48097977"/>
              </p:ext>
            </p:extLst>
          </p:nvPr>
        </p:nvGraphicFramePr>
        <p:xfrm>
          <a:off x="631900" y="3020632"/>
          <a:ext cx="11560100" cy="695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9BD8E516-D7BF-C049-A3DE-DB2787CD6C4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8677635"/>
              </p:ext>
            </p:extLst>
          </p:nvPr>
        </p:nvGraphicFramePr>
        <p:xfrm>
          <a:off x="12192002" y="3020632"/>
          <a:ext cx="11923360" cy="695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6962EB26-1159-12CE-1DA4-5599C9A2188A}"/>
              </a:ext>
            </a:extLst>
          </p:cNvPr>
          <p:cNvSpPr txBox="1"/>
          <p:nvPr/>
        </p:nvSpPr>
        <p:spPr>
          <a:xfrm>
            <a:off x="14688416" y="2466603"/>
            <a:ext cx="8431342" cy="57451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01600" tIns="101600" rIns="101600" bIns="101600" numCol="1" spcCol="38100" rtlCol="0" anchor="ctr">
            <a:spAutoFit/>
          </a:bodyPr>
          <a:lstStyle/>
          <a:p>
            <a:pPr algn="just" defTabSz="1651000"/>
            <a:r>
              <a:rPr lang="ru-RU" sz="2400" b="0" dirty="0">
                <a:latin typeface="+mn-lt"/>
              </a:rPr>
              <a:t>Вклады факторов в темп прироста ИПЦ, %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B11A2EB-0D31-3513-D504-45D55426576E}"/>
              </a:ext>
            </a:extLst>
          </p:cNvPr>
          <p:cNvSpPr txBox="1"/>
          <p:nvPr/>
        </p:nvSpPr>
        <p:spPr>
          <a:xfrm>
            <a:off x="1132696" y="9809595"/>
            <a:ext cx="13817744" cy="82073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101600" tIns="101600" rIns="101600" bIns="101600" numCol="1" spcCol="38100" rtlCol="0" anchor="ctr">
            <a:spAutoFit/>
          </a:bodyPr>
          <a:lstStyle/>
          <a:p>
            <a:pPr algn="just" defTabSz="1651000"/>
            <a:r>
              <a:rPr lang="en-US" sz="2000" b="0" dirty="0">
                <a:latin typeface="+mn-lt"/>
              </a:rPr>
              <a:t>*2025 </a:t>
            </a:r>
            <a:r>
              <a:rPr lang="ru-RU" sz="2000" b="0" dirty="0">
                <a:latin typeface="+mn-lt"/>
              </a:rPr>
              <a:t>г. – прогноз по сценарным условиям МЭР. Рост ВВП - 2%, обесценение рубля – 2%, рост номинальной ср. заработной платы 16%, рост занятости – 0,8%</a:t>
            </a:r>
          </a:p>
        </p:txBody>
      </p:sp>
    </p:spTree>
    <p:extLst>
      <p:ext uri="{BB962C8B-B14F-4D97-AF65-F5344CB8AC3E}">
        <p14:creationId xmlns:p14="http://schemas.microsoft.com/office/powerpoint/2010/main" val="1199476481"/>
      </p:ext>
    </p:extLst>
  </p:cSld>
  <p:clrMapOvr>
    <a:masterClrMapping/>
  </p:clrMapOvr>
  <p:transition spd="med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 reqver=&quot;17839&quot;&gt;&lt;version val=&quot;21133&quot;/&gt;&lt;CPresentation id=&quot;1&quot;&gt;&lt;m_defprecNumber idref=&quot;2&quot;/&gt;&lt;m_defprecPercent idref=&quot;3&quot;/&gt;&lt;m_defprecDate idref=&quot;4&quot;/&gt;&lt;m_defprecYear idref=&quot;5&quot;/&gt;&lt;m_defprecQuarter idref=&quot;6&quot;/&gt;&lt;m_defprecMonth idref=&quot;7&quot;/&gt;&lt;m_defprecWeek idref=&quot;8&quot;/&gt;&lt;m_defprecDay idref=&quot;9&quot;/&gt;&lt;m_mruColor&gt;&lt;m_vecMRU length=&quot;6&quot;&gt;&lt;elem m_fUsage=&quot;2.48372559900000000000E+000&quot;&gt;&lt;m_ppcolschidx val=&quot;0&quot;/&gt;&lt;m_rgb r=&quot;cd&quot; g=&quot;54&quot; b=&quot;54&quot;/&gt;&lt;/elem&gt;&lt;elem m_fUsage=&quot;2.16991671540389990000E+000&quot;&gt;&lt;m_ppcolschidx val=&quot;0&quot;/&gt;&lt;m_rgb r=&quot;94&quot; g=&quot;cc&quot; b=&quot;eb&quot;/&gt;&lt;/elem&gt;&lt;elem m_fUsage=&quot;1.00000000000000000000E+000&quot;&gt;&lt;m_ppcolschidx val=&quot;0&quot;/&gt;&lt;m_rgb r=&quot;ff&quot; g=&quot;c2&quot; b=&quot;95&quot;/&gt;&lt;/elem&gt;&lt;elem m_fUsage=&quot;9.00000000000000020000E-001&quot;&gt;&lt;m_ppcolschidx val=&quot;0&quot;/&gt;&lt;m_rgb r=&quot;f2&quot; g=&quot;84&quot; b=&quot;7d&quot;/&gt;&lt;/elem&gt;&lt;elem m_fUsage=&quot;8.10000000000000050000E-001&quot;&gt;&lt;m_ppcolschidx val=&quot;0&quot;/&gt;&lt;m_rgb r=&quot;b6&quot; g=&quot;d8&quot; b=&quot;94&quot;/&gt;&lt;/elem&gt;&lt;elem m_fUsage=&quot;3.48678440100000150000E-001&quot;&gt;&lt;m_ppcolschidx val=&quot;0&quot;/&gt;&lt;m_rgb r=&quot;a4&quot; g=&quot;c8&quot; b=&quot;f0&quot;/&gt;&lt;/elem&gt;&lt;/m_vecMRU&gt;&lt;/m_mruColor&gt;&lt;m_mapectfillschemeMRU/&gt;&lt;m_eweekdayFirstOfWeek val=&quot;2&quot;/&gt;&lt;m_eweekdayFirstOfWorkweek val=&quot;2&quot;/&gt;&lt;m_eweekdayFirstOfWeekend val=&quot;7&quot;/&gt;&lt;/CPresentation&gt;&lt;CDefaultPrec id=&quot;9&quot;&gt;&lt;m_precDefault/&gt;&lt;/CDefaultPrec&gt;&lt;CDefaultPrec id=&quot;8&quot;&gt;&lt;m_precDefault/&gt;&lt;/CDefaultPrec&gt;&lt;CDefaultPrec id=&quot;7&quot;&gt;&lt;m_precDefault/&gt;&lt;/CDefaultPrec&gt;&lt;CDefaultPrec id=&quot;6&quot;&gt;&lt;m_precDefault/&gt;&lt;/CDefaultPrec&gt;&lt;CDefaultPrec id=&quot;5&quot;&gt;&lt;m_precDefault/&gt;&lt;/CDefaultPrec&gt;&lt;CDefaultPrec id=&quot;4&quot;&gt;&lt;m_precDefault/&gt;&lt;/CDefaultPrec&gt;&lt;CDefaultPrec id=&quot;3&quot;&gt;&lt;m_precDefault/&gt;&lt;/CDefaultPrec&gt;&lt;CDefaultPrec id=&quot;2&quot;&gt;&lt;m_precDefault&gt;&lt;m_chDecimalSymbol&gt;,&lt;/m_chDecimalSymbol&gt;&lt;m_nGroupingDigits val=&quot;3&quot;/&gt;&lt;m_chGroupingSymbol&gt;.&lt;/m_chGroupingSymbol&gt;&lt;m_chDecimalSymbol17909&gt;,&lt;/m_chDecimalSymbol17909&gt;&lt;m_nGroupingDigits17909 val=&quot;3&quot;/&gt;&lt;m_chGroupingSymbol17909&gt;.&lt;/m_chGroupingSymbol17909&gt;&lt;/m_precDefault&gt;&lt;/CDefaultPrec&gt;&lt;/root&gt;"/>
  <p:tag name="THINKCELLUNDODONOTDELETE" val="2178"/>
</p:tagLst>
</file>

<file path=ppt/theme/theme1.xml><?xml version="1.0" encoding="utf-8"?>
<a:theme xmlns:a="http://schemas.openxmlformats.org/drawingml/2006/main" name="White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ИНП РАН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Иркутск_09.09.25._Мир_Широв</Template>
  <TotalTime>56583</TotalTime>
  <Words>1196</Words>
  <Application>Microsoft Office PowerPoint</Application>
  <PresentationFormat>Произвольный</PresentationFormat>
  <Paragraphs>197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5" baseType="lpstr">
      <vt:lpstr>Arial</vt:lpstr>
      <vt:lpstr>Helvetica Neue</vt:lpstr>
      <vt:lpstr>Helvetica Neue Light</vt:lpstr>
      <vt:lpstr>Helvetica Neue Medium</vt:lpstr>
      <vt:lpstr>Mont</vt:lpstr>
      <vt:lpstr>Mont Bold</vt:lpstr>
      <vt:lpstr>Roboto</vt:lpstr>
      <vt:lpstr>Wingdings</vt:lpstr>
      <vt:lpstr>White</vt:lpstr>
      <vt:lpstr>Анализ экономической политики и прогнозы экономического роста</vt:lpstr>
      <vt:lpstr>Экономическая динамика в России</vt:lpstr>
      <vt:lpstr>Факторы динамики ВВП</vt:lpstr>
      <vt:lpstr>Презентация PowerPoint</vt:lpstr>
      <vt:lpstr>Теория качественных и массовых ресурсов и современная российская экономика</vt:lpstr>
      <vt:lpstr>Импорт в экономике России</vt:lpstr>
      <vt:lpstr>Факторы замедления экономического роста</vt:lpstr>
      <vt:lpstr>Сегментация экономики</vt:lpstr>
      <vt:lpstr>Пофакторное разложение инфляции</vt:lpstr>
      <vt:lpstr>Презентация PowerPoint</vt:lpstr>
      <vt:lpstr>Потенциал среднегодовых темпов роста в период до 2035 г.</vt:lpstr>
      <vt:lpstr>Презентация PowerPoint</vt:lpstr>
      <vt:lpstr>Матрица сценариев среднесрочного развития (до 2030 г.)</vt:lpstr>
      <vt:lpstr>Презентация PowerPoint</vt:lpstr>
      <vt:lpstr>Условия реализации целевого сценария развития экономики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Energy sector impacts on the economic to growth in Russia: Oil case</dc:title>
  <dc:creator>SHAVRUKOVA Ekaterina (RIC-RU)</dc:creator>
  <cp:lastModifiedBy>Саша Широв</cp:lastModifiedBy>
  <cp:revision>266</cp:revision>
  <cp:lastPrinted>2019-10-07T15:40:49Z</cp:lastPrinted>
  <dcterms:modified xsi:type="dcterms:W3CDTF">2026-02-24T18:26:16Z</dcterms:modified>
</cp:coreProperties>
</file>