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4" r:id="rId1"/>
  </p:sldMasterIdLst>
  <p:notesMasterIdLst>
    <p:notesMasterId r:id="rId9"/>
  </p:notesMasterIdLst>
  <p:sldIdLst>
    <p:sldId id="261" r:id="rId2"/>
    <p:sldId id="273" r:id="rId3"/>
    <p:sldId id="263" r:id="rId4"/>
    <p:sldId id="264" r:id="rId5"/>
    <p:sldId id="275" r:id="rId6"/>
    <p:sldId id="274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/>
    <p:restoredTop sz="94626"/>
  </p:normalViewPr>
  <p:slideViewPr>
    <p:cSldViewPr snapToGrid="0">
      <p:cViewPr varScale="1">
        <p:scale>
          <a:sx n="116" d="100"/>
          <a:sy n="116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Объемное изменение фактической динамики от средней сезонности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Сезонность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  <c:pt idx="6">
                  <c:v>Июл</c:v>
                </c:pt>
                <c:pt idx="7">
                  <c:v>Авг</c:v>
                </c:pt>
                <c:pt idx="8">
                  <c:v>Сен</c:v>
                </c:pt>
                <c:pt idx="9">
                  <c:v>Окт</c:v>
                </c:pt>
                <c:pt idx="10">
                  <c:v>Ноя</c:v>
                </c:pt>
                <c:pt idx="11">
                  <c:v>Дек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270</c:v>
                </c:pt>
                <c:pt idx="1">
                  <c:v>290</c:v>
                </c:pt>
                <c:pt idx="2">
                  <c:v>320</c:v>
                </c:pt>
                <c:pt idx="3">
                  <c:v>350</c:v>
                </c:pt>
                <c:pt idx="4">
                  <c:v>390</c:v>
                </c:pt>
                <c:pt idx="5">
                  <c:v>420</c:v>
                </c:pt>
                <c:pt idx="6">
                  <c:v>430</c:v>
                </c:pt>
                <c:pt idx="7">
                  <c:v>405</c:v>
                </c:pt>
                <c:pt idx="8">
                  <c:v>340</c:v>
                </c:pt>
                <c:pt idx="9">
                  <c:v>292</c:v>
                </c:pt>
                <c:pt idx="10">
                  <c:v>291</c:v>
                </c:pt>
                <c:pt idx="11">
                  <c:v>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A8-44F4-A69D-F0F1C669DF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Лист1!$A$2:$A$13</c:f>
              <c:strCache>
                <c:ptCount val="12"/>
                <c:pt idx="0">
                  <c:v>Янв</c:v>
                </c:pt>
                <c:pt idx="1">
                  <c:v>Фев</c:v>
                </c:pt>
                <c:pt idx="2">
                  <c:v>Мар</c:v>
                </c:pt>
                <c:pt idx="3">
                  <c:v>Апр</c:v>
                </c:pt>
                <c:pt idx="4">
                  <c:v>Май</c:v>
                </c:pt>
                <c:pt idx="5">
                  <c:v>Июн</c:v>
                </c:pt>
                <c:pt idx="6">
                  <c:v>Июл</c:v>
                </c:pt>
                <c:pt idx="7">
                  <c:v>Авг</c:v>
                </c:pt>
                <c:pt idx="8">
                  <c:v>Сен</c:v>
                </c:pt>
                <c:pt idx="9">
                  <c:v>Окт</c:v>
                </c:pt>
                <c:pt idx="10">
                  <c:v>Ноя</c:v>
                </c:pt>
                <c:pt idx="11">
                  <c:v>Дек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299</c:v>
                </c:pt>
                <c:pt idx="1">
                  <c:v>299</c:v>
                </c:pt>
                <c:pt idx="2">
                  <c:v>356</c:v>
                </c:pt>
                <c:pt idx="3">
                  <c:v>400</c:v>
                </c:pt>
                <c:pt idx="4">
                  <c:v>376</c:v>
                </c:pt>
                <c:pt idx="5">
                  <c:v>419</c:v>
                </c:pt>
                <c:pt idx="6">
                  <c:v>375</c:v>
                </c:pt>
                <c:pt idx="7">
                  <c:v>378</c:v>
                </c:pt>
                <c:pt idx="8">
                  <c:v>268</c:v>
                </c:pt>
                <c:pt idx="9">
                  <c:v>324</c:v>
                </c:pt>
                <c:pt idx="10">
                  <c:v>283</c:v>
                </c:pt>
                <c:pt idx="11">
                  <c:v>289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A8-44F4-A69D-F0F1C669D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864703"/>
        <c:axId val="11869503"/>
      </c:lineChart>
      <c:catAx>
        <c:axId val="11864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69503"/>
        <c:crosses val="autoZero"/>
        <c:auto val="1"/>
        <c:lblAlgn val="ctr"/>
        <c:lblOffset val="100"/>
        <c:noMultiLvlLbl val="0"/>
      </c:catAx>
      <c:valAx>
        <c:axId val="11869503"/>
        <c:scaling>
          <c:orientation val="minMax"/>
          <c:min val="1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64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86E837-26C6-4E39-9945-5A49A6A6153C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658B5CF-6BEE-4BA3-BD42-A697D8220302}">
      <dgm:prSet phldrT="[Текст]" custT="1"/>
      <dgm:spPr/>
      <dgm:t>
        <a:bodyPr/>
        <a:lstStyle/>
        <a:p>
          <a:r>
            <a:rPr lang="ru-RU" sz="2400" b="1" dirty="0"/>
            <a:t>-16,7%</a:t>
          </a:r>
        </a:p>
      </dgm:t>
    </dgm:pt>
    <dgm:pt modelId="{F5E272BC-B3A1-45E3-BD67-CCC5D6877F33}" type="parTrans" cxnId="{6AC7D856-2D7D-488D-8285-5FC07576C243}">
      <dgm:prSet/>
      <dgm:spPr/>
      <dgm:t>
        <a:bodyPr/>
        <a:lstStyle/>
        <a:p>
          <a:endParaRPr lang="ru-RU"/>
        </a:p>
      </dgm:t>
    </dgm:pt>
    <dgm:pt modelId="{596C8CD4-700E-48C9-AF64-86A02DB9CF49}" type="sibTrans" cxnId="{6AC7D856-2D7D-488D-8285-5FC07576C243}">
      <dgm:prSet/>
      <dgm:spPr/>
      <dgm:t>
        <a:bodyPr/>
        <a:lstStyle/>
        <a:p>
          <a:endParaRPr lang="ru-RU"/>
        </a:p>
      </dgm:t>
    </dgm:pt>
    <dgm:pt modelId="{CB915AFD-8B51-49D9-99D4-1B004B28DFD2}">
      <dgm:prSet phldrT="[Текст]" custT="1"/>
      <dgm:spPr/>
      <dgm:t>
        <a:bodyPr/>
        <a:lstStyle/>
        <a:p>
          <a:r>
            <a:rPr lang="ru-RU" sz="1600" dirty="0"/>
            <a:t>Падение розничных продаж к 2024 году составило -16,7%</a:t>
          </a:r>
        </a:p>
      </dgm:t>
    </dgm:pt>
    <dgm:pt modelId="{F989908D-0CF1-44F8-8CAC-A2E8D100A3A2}" type="parTrans" cxnId="{84794D0A-7DBF-40D2-AA64-89CAEB689FD5}">
      <dgm:prSet/>
      <dgm:spPr/>
      <dgm:t>
        <a:bodyPr/>
        <a:lstStyle/>
        <a:p>
          <a:endParaRPr lang="ru-RU"/>
        </a:p>
      </dgm:t>
    </dgm:pt>
    <dgm:pt modelId="{56BE9020-1F29-4D5F-8A96-22B004411BAE}" type="sibTrans" cxnId="{84794D0A-7DBF-40D2-AA64-89CAEB689FD5}">
      <dgm:prSet/>
      <dgm:spPr/>
      <dgm:t>
        <a:bodyPr/>
        <a:lstStyle/>
        <a:p>
          <a:endParaRPr lang="ru-RU"/>
        </a:p>
      </dgm:t>
    </dgm:pt>
    <dgm:pt modelId="{CE6EDBC5-AFEA-4DDA-A9A3-9F665156A0C5}">
      <dgm:prSet phldrT="[Текст]" custT="1"/>
      <dgm:spPr/>
      <dgm:t>
        <a:bodyPr/>
        <a:lstStyle/>
        <a:p>
          <a:r>
            <a:rPr lang="en-US" sz="2400" b="1" dirty="0"/>
            <a:t>~70%</a:t>
          </a:r>
          <a:endParaRPr lang="ru-RU" sz="2400" b="1" dirty="0"/>
        </a:p>
      </dgm:t>
    </dgm:pt>
    <dgm:pt modelId="{0EFEAD79-2F2E-4DC2-A74A-3BF82EADD996}" type="parTrans" cxnId="{C60625BD-9BAB-4051-84A0-ABFEB7F29B95}">
      <dgm:prSet/>
      <dgm:spPr/>
      <dgm:t>
        <a:bodyPr/>
        <a:lstStyle/>
        <a:p>
          <a:endParaRPr lang="ru-RU"/>
        </a:p>
      </dgm:t>
    </dgm:pt>
    <dgm:pt modelId="{67C52021-F23A-4A49-BE88-E3B0E1F04CEA}" type="sibTrans" cxnId="{C60625BD-9BAB-4051-84A0-ABFEB7F29B95}">
      <dgm:prSet/>
      <dgm:spPr/>
      <dgm:t>
        <a:bodyPr/>
        <a:lstStyle/>
        <a:p>
          <a:endParaRPr lang="ru-RU"/>
        </a:p>
      </dgm:t>
    </dgm:pt>
    <dgm:pt modelId="{5D16EF35-795E-46AD-AE0B-3DCFF8C98351}">
      <dgm:prSet phldrT="[Текст]"/>
      <dgm:spPr/>
      <dgm:t>
        <a:bodyPr/>
        <a:lstStyle/>
        <a:p>
          <a:r>
            <a:rPr lang="ru-RU" sz="1600" dirty="0"/>
            <a:t>Взрослого населения покупают его регулярно</a:t>
          </a:r>
        </a:p>
      </dgm:t>
    </dgm:pt>
    <dgm:pt modelId="{9B82FBB6-2724-44C1-8B52-0B14632CAC1F}" type="parTrans" cxnId="{B100D44E-7DA1-4421-A429-172815C61A5D}">
      <dgm:prSet/>
      <dgm:spPr/>
      <dgm:t>
        <a:bodyPr/>
        <a:lstStyle/>
        <a:p>
          <a:endParaRPr lang="ru-RU"/>
        </a:p>
      </dgm:t>
    </dgm:pt>
    <dgm:pt modelId="{D4772633-7F4E-4400-A218-9A7732477C22}" type="sibTrans" cxnId="{B100D44E-7DA1-4421-A429-172815C61A5D}">
      <dgm:prSet/>
      <dgm:spPr/>
      <dgm:t>
        <a:bodyPr/>
        <a:lstStyle/>
        <a:p>
          <a:endParaRPr lang="ru-RU"/>
        </a:p>
      </dgm:t>
    </dgm:pt>
    <dgm:pt modelId="{D40682DA-E0C6-4939-9765-103E32C5ECBC}">
      <dgm:prSet phldrT="[Текст]" custT="1"/>
      <dgm:spPr/>
      <dgm:t>
        <a:bodyPr/>
        <a:lstStyle/>
        <a:p>
          <a:r>
            <a:rPr lang="ru-RU" sz="2400" b="1" dirty="0"/>
            <a:t>+19,7%</a:t>
          </a:r>
        </a:p>
      </dgm:t>
    </dgm:pt>
    <dgm:pt modelId="{E284A71C-D49B-4F5D-B8D1-3E77542D3666}" type="parTrans" cxnId="{72AE0DE4-DCD1-4675-B16C-07CA94F784A5}">
      <dgm:prSet/>
      <dgm:spPr/>
      <dgm:t>
        <a:bodyPr/>
        <a:lstStyle/>
        <a:p>
          <a:endParaRPr lang="ru-RU"/>
        </a:p>
      </dgm:t>
    </dgm:pt>
    <dgm:pt modelId="{33F9E76C-0DB4-444A-A5C4-CE3AB4AB8520}" type="sibTrans" cxnId="{72AE0DE4-DCD1-4675-B16C-07CA94F784A5}">
      <dgm:prSet/>
      <dgm:spPr/>
      <dgm:t>
        <a:bodyPr/>
        <a:lstStyle/>
        <a:p>
          <a:endParaRPr lang="ru-RU"/>
        </a:p>
      </dgm:t>
    </dgm:pt>
    <dgm:pt modelId="{BE6BFC44-B9A8-4D9B-BF11-210EF5CD1B07}">
      <dgm:prSet phldrT="[Текст]"/>
      <dgm:spPr/>
      <dgm:t>
        <a:bodyPr/>
        <a:lstStyle/>
        <a:p>
          <a:r>
            <a:rPr lang="ru-RU" sz="1600" dirty="0"/>
            <a:t>Выросла доля экспорта, относительно 2024 года </a:t>
          </a:r>
        </a:p>
      </dgm:t>
    </dgm:pt>
    <dgm:pt modelId="{47481A4C-2920-4AC2-8CDE-A485D9BC5600}" type="parTrans" cxnId="{ACA42CE0-401E-4A6C-AF5E-3746FF90B236}">
      <dgm:prSet/>
      <dgm:spPr/>
      <dgm:t>
        <a:bodyPr/>
        <a:lstStyle/>
        <a:p>
          <a:endParaRPr lang="ru-RU"/>
        </a:p>
      </dgm:t>
    </dgm:pt>
    <dgm:pt modelId="{F0897875-FFAA-4093-9E98-376E29E23A11}" type="sibTrans" cxnId="{ACA42CE0-401E-4A6C-AF5E-3746FF90B236}">
      <dgm:prSet/>
      <dgm:spPr/>
      <dgm:t>
        <a:bodyPr/>
        <a:lstStyle/>
        <a:p>
          <a:endParaRPr lang="ru-RU"/>
        </a:p>
      </dgm:t>
    </dgm:pt>
    <dgm:pt modelId="{B6965FF2-C6A4-4008-B998-3CC0E93AFAA1}">
      <dgm:prSet phldrT="[Текст]" custT="1"/>
      <dgm:spPr/>
      <dgm:t>
        <a:bodyPr/>
        <a:lstStyle/>
        <a:p>
          <a:r>
            <a:rPr lang="ru-RU" sz="2400" b="1" dirty="0"/>
            <a:t>12%</a:t>
          </a:r>
        </a:p>
      </dgm:t>
    </dgm:pt>
    <dgm:pt modelId="{E5DF363A-F531-4E07-8331-8B2A093C234B}" type="parTrans" cxnId="{2321BD54-8D0C-4A45-9C48-FC00B1596C26}">
      <dgm:prSet/>
      <dgm:spPr/>
      <dgm:t>
        <a:bodyPr/>
        <a:lstStyle/>
        <a:p>
          <a:endParaRPr lang="ru-RU"/>
        </a:p>
      </dgm:t>
    </dgm:pt>
    <dgm:pt modelId="{EE815F7A-553C-4519-84CC-3336D26F682C}" type="sibTrans" cxnId="{2321BD54-8D0C-4A45-9C48-FC00B1596C26}">
      <dgm:prSet/>
      <dgm:spPr/>
      <dgm:t>
        <a:bodyPr/>
        <a:lstStyle/>
        <a:p>
          <a:endParaRPr lang="ru-RU"/>
        </a:p>
      </dgm:t>
    </dgm:pt>
    <dgm:pt modelId="{B02AD9F2-4B87-411A-B982-B8C28C0B80E6}">
      <dgm:prSet phldrT="[Текст]"/>
      <dgm:spPr/>
      <dgm:t>
        <a:bodyPr/>
        <a:lstStyle/>
        <a:p>
          <a:r>
            <a:rPr lang="ru-RU" sz="1600" dirty="0"/>
            <a:t>Составили темпы роста натуральных продаж безалкогольного пива</a:t>
          </a:r>
        </a:p>
      </dgm:t>
    </dgm:pt>
    <dgm:pt modelId="{FEFBF633-6280-4497-A4C5-891DFB73BEF1}" type="parTrans" cxnId="{C57B0F3C-A1EC-4424-93E4-AF8793FCA0DE}">
      <dgm:prSet/>
      <dgm:spPr/>
      <dgm:t>
        <a:bodyPr/>
        <a:lstStyle/>
        <a:p>
          <a:endParaRPr lang="ru-RU"/>
        </a:p>
      </dgm:t>
    </dgm:pt>
    <dgm:pt modelId="{11BA91B9-429B-4139-893E-5C2EB2B49678}" type="sibTrans" cxnId="{C57B0F3C-A1EC-4424-93E4-AF8793FCA0DE}">
      <dgm:prSet/>
      <dgm:spPr/>
      <dgm:t>
        <a:bodyPr/>
        <a:lstStyle/>
        <a:p>
          <a:endParaRPr lang="ru-RU"/>
        </a:p>
      </dgm:t>
    </dgm:pt>
    <dgm:pt modelId="{395F7948-8D70-4706-B3E2-B5B32702CEF8}">
      <dgm:prSet phldrT="[Текст]"/>
      <dgm:spPr/>
      <dgm:t>
        <a:bodyPr/>
        <a:lstStyle/>
        <a:p>
          <a:r>
            <a:rPr lang="en-US" sz="2400" b="1" dirty="0"/>
            <a:t>~15%</a:t>
          </a:r>
          <a:endParaRPr lang="ru-RU" sz="2400" b="1" dirty="0"/>
        </a:p>
      </dgm:t>
    </dgm:pt>
    <dgm:pt modelId="{D8343E83-B0E2-48B6-817B-9BAB2813FCF5}" type="parTrans" cxnId="{1696168B-2B55-46ED-8EAC-B7EB4B686739}">
      <dgm:prSet/>
      <dgm:spPr/>
      <dgm:t>
        <a:bodyPr/>
        <a:lstStyle/>
        <a:p>
          <a:endParaRPr lang="ru-RU"/>
        </a:p>
      </dgm:t>
    </dgm:pt>
    <dgm:pt modelId="{41999C18-1799-4423-9949-8FC851BD854D}" type="sibTrans" cxnId="{1696168B-2B55-46ED-8EAC-B7EB4B686739}">
      <dgm:prSet/>
      <dgm:spPr/>
      <dgm:t>
        <a:bodyPr/>
        <a:lstStyle/>
        <a:p>
          <a:endParaRPr lang="ru-RU"/>
        </a:p>
      </dgm:t>
    </dgm:pt>
    <dgm:pt modelId="{084A3445-3074-488B-8CD8-A5EFA10B8594}">
      <dgm:prSet phldrT="[Текст]" custT="1"/>
      <dgm:spPr/>
      <dgm:t>
        <a:bodyPr/>
        <a:lstStyle/>
        <a:p>
          <a:r>
            <a:rPr lang="ru-RU" sz="1600" dirty="0"/>
            <a:t>Возросла средняя частота покупок фасованного и разливного пива</a:t>
          </a:r>
        </a:p>
      </dgm:t>
    </dgm:pt>
    <dgm:pt modelId="{3403C938-9BA4-41B9-B1D8-B9B88CDC973E}" type="parTrans" cxnId="{8334F005-53B9-46F9-95AB-3FB729E37C20}">
      <dgm:prSet/>
      <dgm:spPr/>
      <dgm:t>
        <a:bodyPr/>
        <a:lstStyle/>
        <a:p>
          <a:endParaRPr lang="ru-RU"/>
        </a:p>
      </dgm:t>
    </dgm:pt>
    <dgm:pt modelId="{913F62C3-AE6E-4AE8-8F1B-FA4EC4D277C4}" type="sibTrans" cxnId="{8334F005-53B9-46F9-95AB-3FB729E37C20}">
      <dgm:prSet/>
      <dgm:spPr/>
      <dgm:t>
        <a:bodyPr/>
        <a:lstStyle/>
        <a:p>
          <a:endParaRPr lang="ru-RU"/>
        </a:p>
      </dgm:t>
    </dgm:pt>
    <dgm:pt modelId="{EDBF2532-C150-4DA1-BB63-9A0E06BF3723}" type="pres">
      <dgm:prSet presAssocID="{5186E837-26C6-4E39-9945-5A49A6A6153C}" presName="Name0" presStyleCnt="0">
        <dgm:presLayoutVars>
          <dgm:dir/>
          <dgm:resizeHandles val="exact"/>
        </dgm:presLayoutVars>
      </dgm:prSet>
      <dgm:spPr/>
    </dgm:pt>
    <dgm:pt modelId="{2BD30AE6-9860-4994-882C-A443F52E269E}" type="pres">
      <dgm:prSet presAssocID="{C658B5CF-6BEE-4BA3-BD42-A697D8220302}" presName="node" presStyleLbl="node1" presStyleIdx="0" presStyleCnt="5">
        <dgm:presLayoutVars>
          <dgm:bulletEnabled val="1"/>
        </dgm:presLayoutVars>
      </dgm:prSet>
      <dgm:spPr/>
    </dgm:pt>
    <dgm:pt modelId="{352B836D-F74E-497E-BCDE-39AD41459995}" type="pres">
      <dgm:prSet presAssocID="{596C8CD4-700E-48C9-AF64-86A02DB9CF49}" presName="sibTrans" presStyleCnt="0"/>
      <dgm:spPr/>
    </dgm:pt>
    <dgm:pt modelId="{C500B011-8CC5-43DB-BC34-6123C9CF5FC2}" type="pres">
      <dgm:prSet presAssocID="{CE6EDBC5-AFEA-4DDA-A9A3-9F665156A0C5}" presName="node" presStyleLbl="node1" presStyleIdx="1" presStyleCnt="5">
        <dgm:presLayoutVars>
          <dgm:bulletEnabled val="1"/>
        </dgm:presLayoutVars>
      </dgm:prSet>
      <dgm:spPr/>
    </dgm:pt>
    <dgm:pt modelId="{555AA2FC-EC90-459D-AFB3-DE17B8B79B85}" type="pres">
      <dgm:prSet presAssocID="{67C52021-F23A-4A49-BE88-E3B0E1F04CEA}" presName="sibTrans" presStyleCnt="0"/>
      <dgm:spPr/>
    </dgm:pt>
    <dgm:pt modelId="{98490E55-9AA9-4498-A1E9-DEB047F3AAF8}" type="pres">
      <dgm:prSet presAssocID="{D40682DA-E0C6-4939-9765-103E32C5ECBC}" presName="node" presStyleLbl="node1" presStyleIdx="2" presStyleCnt="5">
        <dgm:presLayoutVars>
          <dgm:bulletEnabled val="1"/>
        </dgm:presLayoutVars>
      </dgm:prSet>
      <dgm:spPr/>
    </dgm:pt>
    <dgm:pt modelId="{49D2583F-94F5-42A7-B51A-E05B3F18E1C6}" type="pres">
      <dgm:prSet presAssocID="{33F9E76C-0DB4-444A-A5C4-CE3AB4AB8520}" presName="sibTrans" presStyleCnt="0"/>
      <dgm:spPr/>
    </dgm:pt>
    <dgm:pt modelId="{4906B7FA-6A17-4E91-A3D0-835406D4373A}" type="pres">
      <dgm:prSet presAssocID="{B6965FF2-C6A4-4008-B998-3CC0E93AFAA1}" presName="node" presStyleLbl="node1" presStyleIdx="3" presStyleCnt="5">
        <dgm:presLayoutVars>
          <dgm:bulletEnabled val="1"/>
        </dgm:presLayoutVars>
      </dgm:prSet>
      <dgm:spPr/>
    </dgm:pt>
    <dgm:pt modelId="{98764671-8FF6-4762-AA72-59A371CCA6A5}" type="pres">
      <dgm:prSet presAssocID="{EE815F7A-553C-4519-84CC-3336D26F682C}" presName="sibTrans" presStyleCnt="0"/>
      <dgm:spPr/>
    </dgm:pt>
    <dgm:pt modelId="{266A7AF5-CE40-4520-A687-01BB2B4765D0}" type="pres">
      <dgm:prSet presAssocID="{395F7948-8D70-4706-B3E2-B5B32702CEF8}" presName="node" presStyleLbl="node1" presStyleIdx="4" presStyleCnt="5">
        <dgm:presLayoutVars>
          <dgm:bulletEnabled val="1"/>
        </dgm:presLayoutVars>
      </dgm:prSet>
      <dgm:spPr/>
    </dgm:pt>
  </dgm:ptLst>
  <dgm:cxnLst>
    <dgm:cxn modelId="{8334F005-53B9-46F9-95AB-3FB729E37C20}" srcId="{395F7948-8D70-4706-B3E2-B5B32702CEF8}" destId="{084A3445-3074-488B-8CD8-A5EFA10B8594}" srcOrd="0" destOrd="0" parTransId="{3403C938-9BA4-41B9-B1D8-B9B88CDC973E}" sibTransId="{913F62C3-AE6E-4AE8-8F1B-FA4EC4D277C4}"/>
    <dgm:cxn modelId="{84794D0A-7DBF-40D2-AA64-89CAEB689FD5}" srcId="{C658B5CF-6BEE-4BA3-BD42-A697D8220302}" destId="{CB915AFD-8B51-49D9-99D4-1B004B28DFD2}" srcOrd="0" destOrd="0" parTransId="{F989908D-0CF1-44F8-8CAC-A2E8D100A3A2}" sibTransId="{56BE9020-1F29-4D5F-8A96-22B004411BAE}"/>
    <dgm:cxn modelId="{249A840F-067A-41EB-8080-7F89BBD57755}" type="presOf" srcId="{084A3445-3074-488B-8CD8-A5EFA10B8594}" destId="{266A7AF5-CE40-4520-A687-01BB2B4765D0}" srcOrd="0" destOrd="1" presId="urn:microsoft.com/office/officeart/2005/8/layout/hList6"/>
    <dgm:cxn modelId="{93970416-00B3-4A41-9A32-B6AAF259C56B}" type="presOf" srcId="{395F7948-8D70-4706-B3E2-B5B32702CEF8}" destId="{266A7AF5-CE40-4520-A687-01BB2B4765D0}" srcOrd="0" destOrd="0" presId="urn:microsoft.com/office/officeart/2005/8/layout/hList6"/>
    <dgm:cxn modelId="{B2BD2F21-80EE-4B8B-91C6-94C6FD4B967F}" type="presOf" srcId="{CB915AFD-8B51-49D9-99D4-1B004B28DFD2}" destId="{2BD30AE6-9860-4994-882C-A443F52E269E}" srcOrd="0" destOrd="1" presId="urn:microsoft.com/office/officeart/2005/8/layout/hList6"/>
    <dgm:cxn modelId="{D5C8F821-AE90-4E56-863B-DE96A244F6A8}" type="presOf" srcId="{BE6BFC44-B9A8-4D9B-BF11-210EF5CD1B07}" destId="{98490E55-9AA9-4498-A1E9-DEB047F3AAF8}" srcOrd="0" destOrd="1" presId="urn:microsoft.com/office/officeart/2005/8/layout/hList6"/>
    <dgm:cxn modelId="{B386E53A-7B35-4AD8-A34C-FD8A7FB0067B}" type="presOf" srcId="{D40682DA-E0C6-4939-9765-103E32C5ECBC}" destId="{98490E55-9AA9-4498-A1E9-DEB047F3AAF8}" srcOrd="0" destOrd="0" presId="urn:microsoft.com/office/officeart/2005/8/layout/hList6"/>
    <dgm:cxn modelId="{C57B0F3C-A1EC-4424-93E4-AF8793FCA0DE}" srcId="{B6965FF2-C6A4-4008-B998-3CC0E93AFAA1}" destId="{B02AD9F2-4B87-411A-B982-B8C28C0B80E6}" srcOrd="0" destOrd="0" parTransId="{FEFBF633-6280-4497-A4C5-891DFB73BEF1}" sibTransId="{11BA91B9-429B-4139-893E-5C2EB2B49678}"/>
    <dgm:cxn modelId="{B100D44E-7DA1-4421-A429-172815C61A5D}" srcId="{CE6EDBC5-AFEA-4DDA-A9A3-9F665156A0C5}" destId="{5D16EF35-795E-46AD-AE0B-3DCFF8C98351}" srcOrd="0" destOrd="0" parTransId="{9B82FBB6-2724-44C1-8B52-0B14632CAC1F}" sibTransId="{D4772633-7F4E-4400-A218-9A7732477C22}"/>
    <dgm:cxn modelId="{56956A51-114A-4136-95A3-F8E3EF4032D5}" type="presOf" srcId="{5186E837-26C6-4E39-9945-5A49A6A6153C}" destId="{EDBF2532-C150-4DA1-BB63-9A0E06BF3723}" srcOrd="0" destOrd="0" presId="urn:microsoft.com/office/officeart/2005/8/layout/hList6"/>
    <dgm:cxn modelId="{2321BD54-8D0C-4A45-9C48-FC00B1596C26}" srcId="{5186E837-26C6-4E39-9945-5A49A6A6153C}" destId="{B6965FF2-C6A4-4008-B998-3CC0E93AFAA1}" srcOrd="3" destOrd="0" parTransId="{E5DF363A-F531-4E07-8331-8B2A093C234B}" sibTransId="{EE815F7A-553C-4519-84CC-3336D26F682C}"/>
    <dgm:cxn modelId="{6AC7D856-2D7D-488D-8285-5FC07576C243}" srcId="{5186E837-26C6-4E39-9945-5A49A6A6153C}" destId="{C658B5CF-6BEE-4BA3-BD42-A697D8220302}" srcOrd="0" destOrd="0" parTransId="{F5E272BC-B3A1-45E3-BD67-CCC5D6877F33}" sibTransId="{596C8CD4-700E-48C9-AF64-86A02DB9CF49}"/>
    <dgm:cxn modelId="{9F49F856-A942-4439-9C6F-4465CF3E5BEF}" type="presOf" srcId="{B6965FF2-C6A4-4008-B998-3CC0E93AFAA1}" destId="{4906B7FA-6A17-4E91-A3D0-835406D4373A}" srcOrd="0" destOrd="0" presId="urn:microsoft.com/office/officeart/2005/8/layout/hList6"/>
    <dgm:cxn modelId="{A52AFA5B-A9BB-4469-9A0D-5AC338E718D4}" type="presOf" srcId="{C658B5CF-6BEE-4BA3-BD42-A697D8220302}" destId="{2BD30AE6-9860-4994-882C-A443F52E269E}" srcOrd="0" destOrd="0" presId="urn:microsoft.com/office/officeart/2005/8/layout/hList6"/>
    <dgm:cxn modelId="{68BA6A71-9D94-4A9F-894E-FD6587B7F3E9}" type="presOf" srcId="{B02AD9F2-4B87-411A-B982-B8C28C0B80E6}" destId="{4906B7FA-6A17-4E91-A3D0-835406D4373A}" srcOrd="0" destOrd="1" presId="urn:microsoft.com/office/officeart/2005/8/layout/hList6"/>
    <dgm:cxn modelId="{1696168B-2B55-46ED-8EAC-B7EB4B686739}" srcId="{5186E837-26C6-4E39-9945-5A49A6A6153C}" destId="{395F7948-8D70-4706-B3E2-B5B32702CEF8}" srcOrd="4" destOrd="0" parTransId="{D8343E83-B0E2-48B6-817B-9BAB2813FCF5}" sibTransId="{41999C18-1799-4423-9949-8FC851BD854D}"/>
    <dgm:cxn modelId="{A496989F-E2CF-46BF-8867-1694ABD15241}" type="presOf" srcId="{5D16EF35-795E-46AD-AE0B-3DCFF8C98351}" destId="{C500B011-8CC5-43DB-BC34-6123C9CF5FC2}" srcOrd="0" destOrd="1" presId="urn:microsoft.com/office/officeart/2005/8/layout/hList6"/>
    <dgm:cxn modelId="{C60625BD-9BAB-4051-84A0-ABFEB7F29B95}" srcId="{5186E837-26C6-4E39-9945-5A49A6A6153C}" destId="{CE6EDBC5-AFEA-4DDA-A9A3-9F665156A0C5}" srcOrd="1" destOrd="0" parTransId="{0EFEAD79-2F2E-4DC2-A74A-3BF82EADD996}" sibTransId="{67C52021-F23A-4A49-BE88-E3B0E1F04CEA}"/>
    <dgm:cxn modelId="{771AABCA-EFF2-45DF-A39D-75418BB16548}" type="presOf" srcId="{CE6EDBC5-AFEA-4DDA-A9A3-9F665156A0C5}" destId="{C500B011-8CC5-43DB-BC34-6123C9CF5FC2}" srcOrd="0" destOrd="0" presId="urn:microsoft.com/office/officeart/2005/8/layout/hList6"/>
    <dgm:cxn modelId="{ACA42CE0-401E-4A6C-AF5E-3746FF90B236}" srcId="{D40682DA-E0C6-4939-9765-103E32C5ECBC}" destId="{BE6BFC44-B9A8-4D9B-BF11-210EF5CD1B07}" srcOrd="0" destOrd="0" parTransId="{47481A4C-2920-4AC2-8CDE-A485D9BC5600}" sibTransId="{F0897875-FFAA-4093-9E98-376E29E23A11}"/>
    <dgm:cxn modelId="{72AE0DE4-DCD1-4675-B16C-07CA94F784A5}" srcId="{5186E837-26C6-4E39-9945-5A49A6A6153C}" destId="{D40682DA-E0C6-4939-9765-103E32C5ECBC}" srcOrd="2" destOrd="0" parTransId="{E284A71C-D49B-4F5D-B8D1-3E77542D3666}" sibTransId="{33F9E76C-0DB4-444A-A5C4-CE3AB4AB8520}"/>
    <dgm:cxn modelId="{E261C440-0082-4099-BB19-2683BD95B7DD}" type="presParOf" srcId="{EDBF2532-C150-4DA1-BB63-9A0E06BF3723}" destId="{2BD30AE6-9860-4994-882C-A443F52E269E}" srcOrd="0" destOrd="0" presId="urn:microsoft.com/office/officeart/2005/8/layout/hList6"/>
    <dgm:cxn modelId="{12362365-E920-4F17-8485-A3543ACE48B7}" type="presParOf" srcId="{EDBF2532-C150-4DA1-BB63-9A0E06BF3723}" destId="{352B836D-F74E-497E-BCDE-39AD41459995}" srcOrd="1" destOrd="0" presId="urn:microsoft.com/office/officeart/2005/8/layout/hList6"/>
    <dgm:cxn modelId="{25F6E80F-B3C1-4D7C-9132-71D2B4CC89E1}" type="presParOf" srcId="{EDBF2532-C150-4DA1-BB63-9A0E06BF3723}" destId="{C500B011-8CC5-43DB-BC34-6123C9CF5FC2}" srcOrd="2" destOrd="0" presId="urn:microsoft.com/office/officeart/2005/8/layout/hList6"/>
    <dgm:cxn modelId="{FF9B8094-04EE-4620-98F7-8D173867461C}" type="presParOf" srcId="{EDBF2532-C150-4DA1-BB63-9A0E06BF3723}" destId="{555AA2FC-EC90-459D-AFB3-DE17B8B79B85}" srcOrd="3" destOrd="0" presId="urn:microsoft.com/office/officeart/2005/8/layout/hList6"/>
    <dgm:cxn modelId="{B1137B92-B75B-498F-89A3-A902DC73E34D}" type="presParOf" srcId="{EDBF2532-C150-4DA1-BB63-9A0E06BF3723}" destId="{98490E55-9AA9-4498-A1E9-DEB047F3AAF8}" srcOrd="4" destOrd="0" presId="urn:microsoft.com/office/officeart/2005/8/layout/hList6"/>
    <dgm:cxn modelId="{32854DB1-0905-4A76-BB81-4C64F85AA989}" type="presParOf" srcId="{EDBF2532-C150-4DA1-BB63-9A0E06BF3723}" destId="{49D2583F-94F5-42A7-B51A-E05B3F18E1C6}" srcOrd="5" destOrd="0" presId="urn:microsoft.com/office/officeart/2005/8/layout/hList6"/>
    <dgm:cxn modelId="{0E456378-98DF-4959-BDF4-C35F545D6DF8}" type="presParOf" srcId="{EDBF2532-C150-4DA1-BB63-9A0E06BF3723}" destId="{4906B7FA-6A17-4E91-A3D0-835406D4373A}" srcOrd="6" destOrd="0" presId="urn:microsoft.com/office/officeart/2005/8/layout/hList6"/>
    <dgm:cxn modelId="{70CC7C53-774B-473A-9777-78F647EBBA05}" type="presParOf" srcId="{EDBF2532-C150-4DA1-BB63-9A0E06BF3723}" destId="{98764671-8FF6-4762-AA72-59A371CCA6A5}" srcOrd="7" destOrd="0" presId="urn:microsoft.com/office/officeart/2005/8/layout/hList6"/>
    <dgm:cxn modelId="{8465259C-66AB-4005-BD85-AD9E62C9A67D}" type="presParOf" srcId="{EDBF2532-C150-4DA1-BB63-9A0E06BF3723}" destId="{266A7AF5-CE40-4520-A687-01BB2B4765D0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D30AE6-9860-4994-882C-A443F52E269E}">
      <dsp:nvSpPr>
        <dsp:cNvPr id="0" name=""/>
        <dsp:cNvSpPr/>
      </dsp:nvSpPr>
      <dsp:spPr>
        <a:xfrm rot="16200000">
          <a:off x="-1216228" y="1221876"/>
          <a:ext cx="4425697" cy="1981944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-16,7%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Падение розничных продаж к 2024 году составило -16,7%</a:t>
          </a:r>
        </a:p>
      </dsp:txBody>
      <dsp:txXfrm rot="5400000">
        <a:off x="5648" y="885139"/>
        <a:ext cx="1981944" cy="2655419"/>
      </dsp:txXfrm>
    </dsp:sp>
    <dsp:sp modelId="{C500B011-8CC5-43DB-BC34-6123C9CF5FC2}">
      <dsp:nvSpPr>
        <dsp:cNvPr id="0" name=""/>
        <dsp:cNvSpPr/>
      </dsp:nvSpPr>
      <dsp:spPr>
        <a:xfrm rot="16200000">
          <a:off x="914361" y="1221876"/>
          <a:ext cx="4425697" cy="1981944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~70%</a:t>
          </a:r>
          <a:endParaRPr lang="ru-RU" sz="24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Взрослого населения покупают его регулярно</a:t>
          </a:r>
        </a:p>
      </dsp:txBody>
      <dsp:txXfrm rot="5400000">
        <a:off x="2136237" y="885139"/>
        <a:ext cx="1981944" cy="2655419"/>
      </dsp:txXfrm>
    </dsp:sp>
    <dsp:sp modelId="{98490E55-9AA9-4498-A1E9-DEB047F3AAF8}">
      <dsp:nvSpPr>
        <dsp:cNvPr id="0" name=""/>
        <dsp:cNvSpPr/>
      </dsp:nvSpPr>
      <dsp:spPr>
        <a:xfrm rot="16200000">
          <a:off x="3044951" y="1221876"/>
          <a:ext cx="4425697" cy="1981944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+19,7%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Выросла доля экспорта, относительно 2024 года </a:t>
          </a:r>
        </a:p>
      </dsp:txBody>
      <dsp:txXfrm rot="5400000">
        <a:off x="4266827" y="885139"/>
        <a:ext cx="1981944" cy="2655419"/>
      </dsp:txXfrm>
    </dsp:sp>
    <dsp:sp modelId="{4906B7FA-6A17-4E91-A3D0-835406D4373A}">
      <dsp:nvSpPr>
        <dsp:cNvPr id="0" name=""/>
        <dsp:cNvSpPr/>
      </dsp:nvSpPr>
      <dsp:spPr>
        <a:xfrm rot="16200000">
          <a:off x="5175541" y="1221876"/>
          <a:ext cx="4425697" cy="1981944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12%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Составили темпы роста натуральных продаж безалкогольного пива</a:t>
          </a:r>
        </a:p>
      </dsp:txBody>
      <dsp:txXfrm rot="5400000">
        <a:off x="6397417" y="885139"/>
        <a:ext cx="1981944" cy="2655419"/>
      </dsp:txXfrm>
    </dsp:sp>
    <dsp:sp modelId="{266A7AF5-CE40-4520-A687-01BB2B4765D0}">
      <dsp:nvSpPr>
        <dsp:cNvPr id="0" name=""/>
        <dsp:cNvSpPr/>
      </dsp:nvSpPr>
      <dsp:spPr>
        <a:xfrm rot="16200000">
          <a:off x="7306131" y="1221876"/>
          <a:ext cx="4425697" cy="1981944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~15%</a:t>
          </a:r>
          <a:endParaRPr lang="ru-RU" sz="24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Возросла средняя частота покупок фасованного и разливного пива</a:t>
          </a:r>
        </a:p>
      </dsp:txBody>
      <dsp:txXfrm rot="5400000">
        <a:off x="8528007" y="885139"/>
        <a:ext cx="1981944" cy="2655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262F-214A-D545-8456-6986C6EC6416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7F18D-1E17-9E48-AABB-21D133A414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5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87F18D-1E17-9E48-AABB-21D133A414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37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2639-C70E-985F-0B07-5A3057B2D3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96836"/>
            <a:ext cx="9144000" cy="236566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7E417-FD74-EE10-58BA-A18EC03814E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62499"/>
            <a:ext cx="9144000" cy="131855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AAB15D6F-1104-005A-752E-8D6AC5D8FC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3159" y="488362"/>
            <a:ext cx="2938851" cy="162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95352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D915B2B-3EA0-83DF-B834-DA9D7B5CEABB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2025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3BA4487-C047-4619-BAE3-B144457CD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4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ключительный слайд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10">
            <a:extLst>
              <a:ext uri="{FF2B5EF4-FFF2-40B4-BE49-F238E27FC236}">
                <a16:creationId xmlns:a16="http://schemas.microsoft.com/office/drawing/2014/main" id="{6A8E3A39-14C4-7DD6-F50F-DFBDD8CD1F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43538" y="4673600"/>
            <a:ext cx="2862262" cy="1371600"/>
          </a:xfrm>
          <a:ln>
            <a:noFill/>
          </a:ln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ln>
                  <a:noFill/>
                </a:ln>
                <a:solidFill>
                  <a:schemeClr val="accent5"/>
                </a:solidFill>
              </a:defRPr>
            </a:lvl1pPr>
            <a:lvl2pPr marL="4572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5pPr>
          </a:lstStyle>
          <a:p>
            <a:r>
              <a:rPr lang="ru-RU" sz="1400" b="1" dirty="0">
                <a:solidFill>
                  <a:schemeClr val="accent5"/>
                </a:solidFill>
                <a:latin typeface="Roboto"/>
              </a:rPr>
              <a:t>Имя Фамилия</a:t>
            </a:r>
          </a:p>
          <a:p>
            <a:r>
              <a:rPr lang="ru-RU" sz="1400" dirty="0">
                <a:solidFill>
                  <a:schemeClr val="accent5"/>
                </a:solidFill>
                <a:latin typeface="Roboto Light"/>
              </a:rPr>
              <a:t>Должность</a:t>
            </a:r>
            <a:endParaRPr lang="en-US" sz="1400" dirty="0">
              <a:solidFill>
                <a:schemeClr val="accent5"/>
              </a:solidFill>
              <a:latin typeface="Roboto Light"/>
            </a:endParaRPr>
          </a:p>
          <a:p>
            <a:endParaRPr lang="en-US" sz="1400" dirty="0">
              <a:solidFill>
                <a:schemeClr val="accent5"/>
              </a:solidFill>
              <a:latin typeface="Roboto Light"/>
            </a:endParaRPr>
          </a:p>
          <a:p>
            <a:r>
              <a:rPr lang="en-US" sz="1400" dirty="0">
                <a:solidFill>
                  <a:schemeClr val="accent5"/>
                </a:solidFill>
                <a:latin typeface="Roboto Light"/>
              </a:rPr>
              <a:t>+7 (123) 456 78 90</a:t>
            </a:r>
          </a:p>
          <a:p>
            <a:r>
              <a:rPr lang="en-US" sz="1400" dirty="0" err="1">
                <a:solidFill>
                  <a:schemeClr val="accent5"/>
                </a:solidFill>
                <a:latin typeface="Roboto Light"/>
              </a:rPr>
              <a:t>Mail_Adress@baltika.com</a:t>
            </a:r>
            <a:endParaRPr lang="ru-RU" dirty="0"/>
          </a:p>
        </p:txBody>
      </p:sp>
      <p:sp>
        <p:nvSpPr>
          <p:cNvPr id="12" name="Текст 10">
            <a:extLst>
              <a:ext uri="{FF2B5EF4-FFF2-40B4-BE49-F238E27FC236}">
                <a16:creationId xmlns:a16="http://schemas.microsoft.com/office/drawing/2014/main" id="{5661ABA7-C0C3-57FE-A588-131518D33A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67738" y="4673600"/>
            <a:ext cx="2862262" cy="1371600"/>
          </a:xfrm>
          <a:ln>
            <a:noFill/>
          </a:ln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ln>
                  <a:noFill/>
                </a:ln>
                <a:solidFill>
                  <a:schemeClr val="accent5"/>
                </a:solidFill>
              </a:defRPr>
            </a:lvl1pPr>
            <a:lvl2pPr marL="4572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3pPr>
            <a:lvl4pPr marL="13716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4pPr>
            <a:lvl5pPr marL="1828800" indent="0">
              <a:buNone/>
              <a:defRPr>
                <a:ln>
                  <a:noFill/>
                </a:ln>
                <a:solidFill>
                  <a:schemeClr val="accent5"/>
                </a:solidFill>
              </a:defRPr>
            </a:lvl5pPr>
          </a:lstStyle>
          <a:p>
            <a:r>
              <a:rPr lang="ru-RU" sz="1400" b="1" dirty="0">
                <a:solidFill>
                  <a:schemeClr val="accent5"/>
                </a:solidFill>
                <a:latin typeface="Roboto"/>
              </a:rPr>
              <a:t>Имя Фамилия</a:t>
            </a:r>
          </a:p>
          <a:p>
            <a:r>
              <a:rPr lang="ru-RU" sz="1400" dirty="0">
                <a:solidFill>
                  <a:schemeClr val="accent5"/>
                </a:solidFill>
                <a:latin typeface="Roboto Light"/>
              </a:rPr>
              <a:t>Должность</a:t>
            </a:r>
            <a:endParaRPr lang="en-US" sz="1400" dirty="0">
              <a:solidFill>
                <a:schemeClr val="accent5"/>
              </a:solidFill>
              <a:latin typeface="Roboto Light"/>
            </a:endParaRPr>
          </a:p>
          <a:p>
            <a:endParaRPr lang="en-US" sz="1400" dirty="0">
              <a:solidFill>
                <a:schemeClr val="accent5"/>
              </a:solidFill>
              <a:latin typeface="Roboto Light"/>
            </a:endParaRPr>
          </a:p>
          <a:p>
            <a:r>
              <a:rPr lang="en-US" sz="1400" dirty="0">
                <a:solidFill>
                  <a:schemeClr val="accent5"/>
                </a:solidFill>
                <a:latin typeface="Roboto Light"/>
              </a:rPr>
              <a:t>+7 (123) 456 78 90</a:t>
            </a:r>
          </a:p>
          <a:p>
            <a:r>
              <a:rPr lang="en-US" sz="1400" dirty="0" err="1">
                <a:solidFill>
                  <a:schemeClr val="accent5"/>
                </a:solidFill>
                <a:latin typeface="Roboto Light"/>
              </a:rPr>
              <a:t>Mail_Adress@baltika.com</a:t>
            </a:r>
            <a:endParaRPr lang="ru-RU" dirty="0"/>
          </a:p>
        </p:txBody>
      </p:sp>
      <p:pic>
        <p:nvPicPr>
          <p:cNvPr id="13" name="Picture 8">
            <a:extLst>
              <a:ext uri="{FF2B5EF4-FFF2-40B4-BE49-F238E27FC236}">
                <a16:creationId xmlns:a16="http://schemas.microsoft.com/office/drawing/2014/main" id="{001E900E-B192-1313-6504-6877B0126B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28062"/>
            <a:ext cx="2938851" cy="162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95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2639-C70E-985F-0B07-5A3057B2D3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1800" y="2396836"/>
            <a:ext cx="5410200" cy="2365663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7E417-FD74-EE10-58BA-A18EC03814E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1800" y="4762499"/>
            <a:ext cx="5410200" cy="1318551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AAB15D6F-1104-005A-752E-8D6AC5D8FC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488362"/>
            <a:ext cx="2938851" cy="1625612"/>
          </a:xfrm>
          <a:prstGeom prst="rect">
            <a:avLst/>
          </a:prstGeom>
        </p:spPr>
      </p:pic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404D45F-E6D9-B041-F25F-6DDE8B7BDB9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096000" y="0"/>
            <a:ext cx="6096000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1410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Шмуцтитул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92639-C70E-985F-0B07-5A3057B2D3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8542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A7E417-FD74-EE10-58BA-A18EC03814E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3338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6758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CA5E-A59A-67F7-B1D6-F072CB7A6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C1500-5D88-AAAF-1526-B2A82874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390"/>
            <a:ext cx="10515600" cy="47865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F81E87-4423-E081-20BC-DBC2B13AE3C8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2026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52192F3-264F-4C4C-5CAB-8F51E2548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18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CA5E-A59A-67F7-B1D6-F072CB7A6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F81E87-4423-E081-20BC-DBC2B13AE3C8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2025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52192F3-264F-4C4C-5CAB-8F51E2548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CA5E-A59A-67F7-B1D6-F072CB7A6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6870700" cy="1025264"/>
          </a:xfrm>
        </p:spPr>
        <p:txBody>
          <a:bodyPr anchor="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C1500-5D88-AAAF-1526-B2A82874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390"/>
            <a:ext cx="6870700" cy="478657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F81E87-4423-E081-20BC-DBC2B13AE3C8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2025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52192F3-264F-4C4C-5CAB-8F51E2548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525226D-0074-01CC-A673-A192F54AC7CA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267700" y="0"/>
            <a:ext cx="3924300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5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CCA5E-A59A-67F7-B1D6-F072CB7A6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5257800" cy="1025264"/>
          </a:xfrm>
        </p:spPr>
        <p:txBody>
          <a:bodyPr anchor="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C1500-5D88-AAAF-1526-B2A82874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390"/>
            <a:ext cx="5257800" cy="478657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F81E87-4423-E081-20BC-DBC2B13AE3C8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2025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52192F3-264F-4C4C-5CAB-8F51E2548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525226D-0074-01CC-A673-A192F54AC7CA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096000" y="0"/>
            <a:ext cx="6096000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2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35B95-86DA-D187-7F40-CD30C7DFAF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04E467-9872-D580-E370-B10D1C821C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199" y="1390390"/>
            <a:ext cx="5092701" cy="47691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763BF36F-789A-1047-D0F7-C1A4B6CDB5B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61100" y="1390390"/>
            <a:ext cx="5092700" cy="47691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934D16-8B0D-957C-FD58-850496ABC9BE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2026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159D92-82E4-500E-8A85-19C1FA704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91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35B95-86DA-D187-7F40-CD30C7DFAF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04E467-9872-D580-E370-B10D1C821CF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199" y="1390390"/>
            <a:ext cx="3276601" cy="47691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934D16-8B0D-957C-FD58-850496ABC9BE}"/>
              </a:ext>
            </a:extLst>
          </p:cNvPr>
          <p:cNvSpPr txBox="1"/>
          <p:nvPr userDrawn="1"/>
        </p:nvSpPr>
        <p:spPr>
          <a:xfrm>
            <a:off x="838200" y="6492875"/>
            <a:ext cx="508923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Aft>
                <a:spcPts val="1500"/>
              </a:spcAft>
            </a:pP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2025 </a:t>
            </a:r>
            <a:r>
              <a:rPr lang="en-US" sz="800" b="0" i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|</a:t>
            </a:r>
            <a:r>
              <a:rPr lang="en-US" sz="800" b="0" i="0" kern="600" spc="50" dirty="0">
                <a:solidFill>
                  <a:schemeClr val="bg1">
                    <a:lumMod val="8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ru-RU" sz="800" b="0" u="none" strike="noStrike" kern="600" spc="50" dirty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ПИВОВАРЕННАЯ КОМПАНИЯ БАЛТИКА</a:t>
            </a:r>
            <a:endParaRPr lang="en-US" sz="800" b="0" kern="600" spc="50" dirty="0">
              <a:solidFill>
                <a:schemeClr val="bg1">
                  <a:lumMod val="8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159D92-82E4-500E-8A85-19C1FA704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59232" y="6492875"/>
            <a:ext cx="894567" cy="123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27E2982-77CC-814B-9695-BBEDA82206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Объект 3">
            <a:extLst>
              <a:ext uri="{FF2B5EF4-FFF2-40B4-BE49-F238E27FC236}">
                <a16:creationId xmlns:a16="http://schemas.microsoft.com/office/drawing/2014/main" id="{7DCF6EAD-14EE-A475-A763-4475F03E119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57699" y="1390390"/>
            <a:ext cx="3276601" cy="47691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Объект 3">
            <a:extLst>
              <a:ext uri="{FF2B5EF4-FFF2-40B4-BE49-F238E27FC236}">
                <a16:creationId xmlns:a16="http://schemas.microsoft.com/office/drawing/2014/main" id="{617EBBC0-13FA-4052-48D3-5F3EF56214A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077199" y="1390390"/>
            <a:ext cx="3276601" cy="47691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9724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1955F8-C424-A775-7FFC-FF242F9D4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52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20B0E-0DD9-0044-4A2F-6DDAE7A0F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0390"/>
            <a:ext cx="10515600" cy="4786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32573E2-3499-4318-97B3-F462E369AEEA}"/>
              </a:ext>
            </a:extLst>
          </p:cNvPr>
          <p:cNvSpPr/>
          <p:nvPr userDrawn="1"/>
        </p:nvSpPr>
        <p:spPr>
          <a:xfrm>
            <a:off x="0" y="0"/>
            <a:ext cx="162838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8" r:id="rId2"/>
    <p:sldLayoutId id="2147483676" r:id="rId3"/>
    <p:sldLayoutId id="2147483677" r:id="rId4"/>
    <p:sldLayoutId id="2147483694" r:id="rId5"/>
    <p:sldLayoutId id="2147483689" r:id="rId6"/>
    <p:sldLayoutId id="2147483691" r:id="rId7"/>
    <p:sldLayoutId id="2147483692" r:id="rId8"/>
    <p:sldLayoutId id="2147483693" r:id="rId9"/>
    <p:sldLayoutId id="2147483682" r:id="rId10"/>
    <p:sldLayoutId id="214748369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01226B-DB25-3AFD-0478-43EC48D38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000" dirty="0"/>
              <a:t>Формирование прогноза спроса в пивоваренной отрасли:</a:t>
            </a:r>
            <a:r>
              <a:rPr lang="en-US" sz="4000" dirty="0"/>
              <a:t> </a:t>
            </a:r>
            <a:r>
              <a:rPr lang="ru-RU" sz="4000" dirty="0"/>
              <a:t>Адаптация к новой технологической парадигме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F809987-EE9D-9C4D-098F-EC535F1CD5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Плещиц Анна Олеговна</a:t>
            </a:r>
          </a:p>
          <a:p>
            <a:r>
              <a:rPr lang="ru-RU" sz="2000" dirty="0"/>
              <a:t>Руководитель группы планирования спроса</a:t>
            </a:r>
          </a:p>
          <a:p>
            <a:r>
              <a:rPr lang="ru-RU" sz="2000" dirty="0"/>
              <a:t>в канале HORECA и специализированных пивных магазинов 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82B71-FCFC-F1E2-4E99-170E95A60F21}"/>
              </a:ext>
            </a:extLst>
          </p:cNvPr>
          <p:cNvSpPr txBox="1"/>
          <p:nvPr/>
        </p:nvSpPr>
        <p:spPr>
          <a:xfrm>
            <a:off x="1524000" y="6081050"/>
            <a:ext cx="9144000" cy="7769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ru-RU" sz="1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 panose="020B0604020202020204" pitchFamily="34" charset="0"/>
              </a:rPr>
              <a:t>САНКТ-ПЕТЕРБУРГ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Arial" panose="020B0604020202020204" pitchFamily="34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9508078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BB71E3-B787-8A6A-1E35-1B96A4D90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7E2982-77CC-814B-9695-BBEDA822069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1" name="Text 1"/>
          <p:cNvSpPr/>
          <p:nvPr/>
        </p:nvSpPr>
        <p:spPr bwMode="auto">
          <a:xfrm>
            <a:off x="825555" y="2102555"/>
            <a:ext cx="3220162" cy="814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ru-RU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10</a:t>
            </a:r>
            <a:r>
              <a:rPr lang="en-US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 000+</a:t>
            </a:r>
            <a:endParaRPr lang="en-US" sz="5600" b="1" dirty="0">
              <a:solidFill>
                <a:schemeClr val="tx2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62" name="Text 2"/>
          <p:cNvSpPr/>
          <p:nvPr/>
        </p:nvSpPr>
        <p:spPr bwMode="auto">
          <a:xfrm>
            <a:off x="863301" y="2862872"/>
            <a:ext cx="1507308" cy="2539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сотрудников</a:t>
            </a:r>
            <a:endParaRPr lang="en-US" sz="16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82" name="Image 8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4800" y="1589823"/>
            <a:ext cx="7848235" cy="4632745"/>
          </a:xfrm>
          <a:prstGeom prst="rect">
            <a:avLst/>
          </a:prstGeom>
        </p:spPr>
      </p:pic>
      <p:pic>
        <p:nvPicPr>
          <p:cNvPr id="83" name="Image 90" descr=" 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297659" y="3685978"/>
            <a:ext cx="207104" cy="207077"/>
          </a:xfrm>
          <a:prstGeom prst="rect">
            <a:avLst/>
          </a:prstGeom>
        </p:spPr>
      </p:pic>
      <p:pic>
        <p:nvPicPr>
          <p:cNvPr id="84" name="Image 91" descr=" 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5319003" y="3730938"/>
            <a:ext cx="165366" cy="112622"/>
          </a:xfrm>
          <a:prstGeom prst="rect">
            <a:avLst/>
          </a:prstGeom>
        </p:spPr>
      </p:pic>
      <p:pic>
        <p:nvPicPr>
          <p:cNvPr id="85" name="Image 92" descr=" 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5329828" y="3754263"/>
            <a:ext cx="146131" cy="96712"/>
          </a:xfrm>
          <a:prstGeom prst="rect">
            <a:avLst/>
          </a:prstGeom>
        </p:spPr>
      </p:pic>
      <p:pic>
        <p:nvPicPr>
          <p:cNvPr id="86" name="Image 93" descr=" 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5571606" y="4099165"/>
            <a:ext cx="207104" cy="207077"/>
          </a:xfrm>
          <a:prstGeom prst="rect">
            <a:avLst/>
          </a:prstGeom>
        </p:spPr>
      </p:pic>
      <p:pic>
        <p:nvPicPr>
          <p:cNvPr id="87" name="Image 94" descr=" 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5592953" y="4144124"/>
            <a:ext cx="165366" cy="112622"/>
          </a:xfrm>
          <a:prstGeom prst="rect">
            <a:avLst/>
          </a:prstGeom>
        </p:spPr>
      </p:pic>
      <p:pic>
        <p:nvPicPr>
          <p:cNvPr id="88" name="Image 95" descr=" 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5603774" y="4167448"/>
            <a:ext cx="146131" cy="96712"/>
          </a:xfrm>
          <a:prstGeom prst="rect">
            <a:avLst/>
          </a:prstGeom>
        </p:spPr>
      </p:pic>
      <p:pic>
        <p:nvPicPr>
          <p:cNvPr id="89" name="Image 96" descr=" 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5297659" y="4316909"/>
            <a:ext cx="207104" cy="207077"/>
          </a:xfrm>
          <a:prstGeom prst="rect">
            <a:avLst/>
          </a:prstGeom>
        </p:spPr>
      </p:pic>
      <p:pic>
        <p:nvPicPr>
          <p:cNvPr id="90" name="Image 97" descr=" "/>
          <p:cNvPicPr>
            <a:picLocks noChangeAspect="1"/>
          </p:cNvPicPr>
          <p:nvPr/>
        </p:nvPicPr>
        <p:blipFill>
          <a:blip r:embed="rId10"/>
          <a:stretch/>
        </p:blipFill>
        <p:spPr bwMode="auto">
          <a:xfrm>
            <a:off x="5319003" y="4361868"/>
            <a:ext cx="165366" cy="112622"/>
          </a:xfrm>
          <a:prstGeom prst="rect">
            <a:avLst/>
          </a:prstGeom>
        </p:spPr>
      </p:pic>
      <p:pic>
        <p:nvPicPr>
          <p:cNvPr id="91" name="Image 98" descr=" "/>
          <p:cNvPicPr>
            <a:picLocks noChangeAspect="1"/>
          </p:cNvPicPr>
          <p:nvPr/>
        </p:nvPicPr>
        <p:blipFill>
          <a:blip r:embed="rId11"/>
          <a:stretch/>
        </p:blipFill>
        <p:spPr bwMode="auto">
          <a:xfrm>
            <a:off x="5329828" y="4385191"/>
            <a:ext cx="146131" cy="96712"/>
          </a:xfrm>
          <a:prstGeom prst="rect">
            <a:avLst/>
          </a:prstGeom>
        </p:spPr>
      </p:pic>
      <p:pic>
        <p:nvPicPr>
          <p:cNvPr id="92" name="Image 99" descr=" 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5008480" y="4550130"/>
            <a:ext cx="207104" cy="207077"/>
          </a:xfrm>
          <a:prstGeom prst="rect">
            <a:avLst/>
          </a:prstGeom>
        </p:spPr>
      </p:pic>
      <p:pic>
        <p:nvPicPr>
          <p:cNvPr id="93" name="Image 100" descr=" "/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5029825" y="4595090"/>
            <a:ext cx="165366" cy="112622"/>
          </a:xfrm>
          <a:prstGeom prst="rect">
            <a:avLst/>
          </a:prstGeom>
        </p:spPr>
      </p:pic>
      <p:pic>
        <p:nvPicPr>
          <p:cNvPr id="94" name="Image 101" descr=" 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5040649" y="4618413"/>
            <a:ext cx="146131" cy="96712"/>
          </a:xfrm>
          <a:prstGeom prst="rect">
            <a:avLst/>
          </a:prstGeom>
        </p:spPr>
      </p:pic>
      <p:pic>
        <p:nvPicPr>
          <p:cNvPr id="95" name="Image 102" descr=" "/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4804794" y="4943216"/>
            <a:ext cx="207104" cy="207077"/>
          </a:xfrm>
          <a:prstGeom prst="rect">
            <a:avLst/>
          </a:prstGeom>
        </p:spPr>
      </p:pic>
      <p:pic>
        <p:nvPicPr>
          <p:cNvPr id="96" name="Image 103" descr=" "/>
          <p:cNvPicPr>
            <a:picLocks noChangeAspect="1"/>
          </p:cNvPicPr>
          <p:nvPr/>
        </p:nvPicPr>
        <p:blipFill>
          <a:blip r:embed="rId16"/>
          <a:stretch/>
        </p:blipFill>
        <p:spPr bwMode="auto">
          <a:xfrm>
            <a:off x="4826134" y="4988175"/>
            <a:ext cx="165366" cy="112622"/>
          </a:xfrm>
          <a:prstGeom prst="rect">
            <a:avLst/>
          </a:prstGeom>
        </p:spPr>
      </p:pic>
      <p:pic>
        <p:nvPicPr>
          <p:cNvPr id="97" name="Image 104" descr=" "/>
          <p:cNvPicPr>
            <a:picLocks noChangeAspect="1"/>
          </p:cNvPicPr>
          <p:nvPr/>
        </p:nvPicPr>
        <p:blipFill>
          <a:blip r:embed="rId17"/>
          <a:stretch/>
        </p:blipFill>
        <p:spPr bwMode="auto">
          <a:xfrm>
            <a:off x="4836962" y="5011498"/>
            <a:ext cx="146131" cy="96712"/>
          </a:xfrm>
          <a:prstGeom prst="rect">
            <a:avLst/>
          </a:prstGeom>
        </p:spPr>
      </p:pic>
      <p:pic>
        <p:nvPicPr>
          <p:cNvPr id="98" name="Image 105" descr=" "/>
          <p:cNvPicPr>
            <a:picLocks noChangeAspect="1"/>
          </p:cNvPicPr>
          <p:nvPr/>
        </p:nvPicPr>
        <p:blipFill>
          <a:blip r:embed="rId18"/>
          <a:stretch/>
        </p:blipFill>
        <p:spPr bwMode="auto">
          <a:xfrm>
            <a:off x="5886676" y="5108211"/>
            <a:ext cx="207104" cy="207077"/>
          </a:xfrm>
          <a:prstGeom prst="rect">
            <a:avLst/>
          </a:prstGeom>
        </p:spPr>
      </p:pic>
      <p:pic>
        <p:nvPicPr>
          <p:cNvPr id="99" name="Image 106" descr=" "/>
          <p:cNvPicPr>
            <a:picLocks noChangeAspect="1"/>
          </p:cNvPicPr>
          <p:nvPr/>
        </p:nvPicPr>
        <p:blipFill>
          <a:blip r:embed="rId19"/>
          <a:stretch/>
        </p:blipFill>
        <p:spPr bwMode="auto">
          <a:xfrm>
            <a:off x="5908020" y="5153171"/>
            <a:ext cx="165366" cy="112622"/>
          </a:xfrm>
          <a:prstGeom prst="rect">
            <a:avLst/>
          </a:prstGeom>
        </p:spPr>
      </p:pic>
      <p:pic>
        <p:nvPicPr>
          <p:cNvPr id="100" name="Image 107" descr=" "/>
          <p:cNvPicPr>
            <a:picLocks noChangeAspect="1"/>
          </p:cNvPicPr>
          <p:nvPr/>
        </p:nvPicPr>
        <p:blipFill>
          <a:blip r:embed="rId20"/>
          <a:stretch/>
        </p:blipFill>
        <p:spPr bwMode="auto">
          <a:xfrm>
            <a:off x="5918845" y="5176495"/>
            <a:ext cx="146131" cy="96712"/>
          </a:xfrm>
          <a:prstGeom prst="rect">
            <a:avLst/>
          </a:prstGeom>
        </p:spPr>
      </p:pic>
      <p:pic>
        <p:nvPicPr>
          <p:cNvPr id="101" name="Image 108" descr=" "/>
          <p:cNvPicPr>
            <a:picLocks noChangeAspect="1"/>
          </p:cNvPicPr>
          <p:nvPr/>
        </p:nvPicPr>
        <p:blipFill>
          <a:blip r:embed="rId21"/>
          <a:stretch/>
        </p:blipFill>
        <p:spPr bwMode="auto">
          <a:xfrm>
            <a:off x="7502295" y="5222417"/>
            <a:ext cx="207104" cy="207077"/>
          </a:xfrm>
          <a:prstGeom prst="rect">
            <a:avLst/>
          </a:prstGeom>
        </p:spPr>
      </p:pic>
      <p:pic>
        <p:nvPicPr>
          <p:cNvPr id="102" name="Image 109" descr=" "/>
          <p:cNvPicPr>
            <a:picLocks noChangeAspect="1"/>
          </p:cNvPicPr>
          <p:nvPr/>
        </p:nvPicPr>
        <p:blipFill>
          <a:blip r:embed="rId22"/>
          <a:stretch/>
        </p:blipFill>
        <p:spPr bwMode="auto">
          <a:xfrm>
            <a:off x="7523639" y="5267377"/>
            <a:ext cx="165366" cy="112622"/>
          </a:xfrm>
          <a:prstGeom prst="rect">
            <a:avLst/>
          </a:prstGeom>
        </p:spPr>
      </p:pic>
      <p:pic>
        <p:nvPicPr>
          <p:cNvPr id="103" name="Image 110" descr=" "/>
          <p:cNvPicPr>
            <a:picLocks noChangeAspect="1"/>
          </p:cNvPicPr>
          <p:nvPr/>
        </p:nvPicPr>
        <p:blipFill>
          <a:blip r:embed="rId23"/>
          <a:stretch/>
        </p:blipFill>
        <p:spPr bwMode="auto">
          <a:xfrm>
            <a:off x="7534468" y="5290700"/>
            <a:ext cx="146131" cy="96712"/>
          </a:xfrm>
          <a:prstGeom prst="rect">
            <a:avLst/>
          </a:prstGeom>
        </p:spPr>
      </p:pic>
      <p:pic>
        <p:nvPicPr>
          <p:cNvPr id="104" name="Image 111" descr=" "/>
          <p:cNvPicPr>
            <a:picLocks noChangeAspect="1"/>
          </p:cNvPicPr>
          <p:nvPr/>
        </p:nvPicPr>
        <p:blipFill>
          <a:blip r:embed="rId24"/>
          <a:stretch/>
        </p:blipFill>
        <p:spPr bwMode="auto">
          <a:xfrm>
            <a:off x="10949900" y="5017774"/>
            <a:ext cx="207104" cy="207077"/>
          </a:xfrm>
          <a:prstGeom prst="rect">
            <a:avLst/>
          </a:prstGeom>
        </p:spPr>
      </p:pic>
      <p:pic>
        <p:nvPicPr>
          <p:cNvPr id="105" name="Image 112" descr=" "/>
          <p:cNvPicPr>
            <a:picLocks noChangeAspect="1"/>
          </p:cNvPicPr>
          <p:nvPr/>
        </p:nvPicPr>
        <p:blipFill>
          <a:blip r:embed="rId25"/>
          <a:stretch/>
        </p:blipFill>
        <p:spPr bwMode="auto">
          <a:xfrm>
            <a:off x="10971248" y="5062734"/>
            <a:ext cx="165366" cy="112622"/>
          </a:xfrm>
          <a:prstGeom prst="rect">
            <a:avLst/>
          </a:prstGeom>
        </p:spPr>
      </p:pic>
      <p:pic>
        <p:nvPicPr>
          <p:cNvPr id="106" name="Image 113" descr=" "/>
          <p:cNvPicPr>
            <a:picLocks noChangeAspect="1"/>
          </p:cNvPicPr>
          <p:nvPr/>
        </p:nvPicPr>
        <p:blipFill>
          <a:blip r:embed="rId26"/>
          <a:stretch/>
        </p:blipFill>
        <p:spPr bwMode="auto">
          <a:xfrm>
            <a:off x="10982073" y="5086058"/>
            <a:ext cx="146131" cy="96712"/>
          </a:xfrm>
          <a:prstGeom prst="rect">
            <a:avLst/>
          </a:prstGeom>
        </p:spPr>
      </p:pic>
      <p:sp>
        <p:nvSpPr>
          <p:cNvPr id="107" name="Text 11"/>
          <p:cNvSpPr/>
          <p:nvPr/>
        </p:nvSpPr>
        <p:spPr bwMode="auto">
          <a:xfrm>
            <a:off x="5536330" y="3750357"/>
            <a:ext cx="907775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Санкт-Петербург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8" name="Text 12"/>
          <p:cNvSpPr/>
          <p:nvPr/>
        </p:nvSpPr>
        <p:spPr bwMode="auto">
          <a:xfrm>
            <a:off x="5827998" y="4162871"/>
            <a:ext cx="570942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Ярославль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9" name="Text 13"/>
          <p:cNvSpPr/>
          <p:nvPr/>
        </p:nvSpPr>
        <p:spPr bwMode="auto">
          <a:xfrm>
            <a:off x="5549944" y="4381913"/>
            <a:ext cx="257074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Тула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0" name="Text 14"/>
          <p:cNvSpPr/>
          <p:nvPr/>
        </p:nvSpPr>
        <p:spPr bwMode="auto">
          <a:xfrm>
            <a:off x="6153827" y="5164401"/>
            <a:ext cx="410180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Самара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1" name="Text 15"/>
          <p:cNvSpPr/>
          <p:nvPr/>
        </p:nvSpPr>
        <p:spPr bwMode="auto">
          <a:xfrm>
            <a:off x="7762545" y="5285522"/>
            <a:ext cx="708737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Новосибирск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2" name="Text 16"/>
          <p:cNvSpPr/>
          <p:nvPr/>
        </p:nvSpPr>
        <p:spPr bwMode="auto">
          <a:xfrm>
            <a:off x="10370061" y="5067449"/>
            <a:ext cx="563286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Хабаровск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3" name="Text 17"/>
          <p:cNvSpPr/>
          <p:nvPr/>
        </p:nvSpPr>
        <p:spPr bwMode="auto">
          <a:xfrm>
            <a:off x="5276947" y="4618053"/>
            <a:ext cx="494388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Воронеж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4" name="Text 18"/>
          <p:cNvSpPr/>
          <p:nvPr/>
        </p:nvSpPr>
        <p:spPr bwMode="auto">
          <a:xfrm>
            <a:off x="5061500" y="4999514"/>
            <a:ext cx="831221" cy="111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859"/>
              </a:spcAft>
              <a:buNone/>
              <a:defRPr/>
            </a:pPr>
            <a:r>
              <a:rPr lang="en-US" sz="700" dirty="0">
                <a:latin typeface="Roboto" panose="02000000000000000000" pitchFamily="2" charset="0"/>
                <a:ea typeface="Roboto" panose="02000000000000000000" pitchFamily="2" charset="0"/>
                <a:cs typeface="TT Norms Pro Medium"/>
              </a:rPr>
              <a:t>Ростов-на-Дону</a:t>
            </a:r>
            <a:endParaRPr lang="en-US" sz="7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4" name="Text 3"/>
          <p:cNvSpPr/>
          <p:nvPr/>
        </p:nvSpPr>
        <p:spPr bwMode="auto">
          <a:xfrm>
            <a:off x="4529392" y="2860824"/>
            <a:ext cx="1268469" cy="5119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1600" dirty="0"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 брендов</a:t>
            </a:r>
            <a:endParaRPr lang="en-US" sz="16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66" name="Text 6"/>
          <p:cNvSpPr/>
          <p:nvPr/>
        </p:nvSpPr>
        <p:spPr bwMode="auto">
          <a:xfrm>
            <a:off x="4503897" y="2111570"/>
            <a:ext cx="1656810" cy="814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5</a:t>
            </a:r>
            <a:r>
              <a:rPr lang="ru-RU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0</a:t>
            </a:r>
            <a:r>
              <a:rPr lang="en-US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+</a:t>
            </a:r>
            <a:endParaRPr lang="en-US" sz="5600" b="1" dirty="0">
              <a:solidFill>
                <a:schemeClr val="tx2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67" name="Text 8"/>
          <p:cNvSpPr/>
          <p:nvPr/>
        </p:nvSpPr>
        <p:spPr bwMode="auto">
          <a:xfrm>
            <a:off x="6742520" y="2107809"/>
            <a:ext cx="747510" cy="814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8</a:t>
            </a:r>
            <a:endParaRPr lang="en-US" sz="5600" b="1" dirty="0">
              <a:solidFill>
                <a:schemeClr val="tx2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68" name="Text 9"/>
          <p:cNvSpPr/>
          <p:nvPr/>
        </p:nvSpPr>
        <p:spPr bwMode="auto">
          <a:xfrm>
            <a:off x="6754026" y="2857081"/>
            <a:ext cx="2052676" cy="5119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1600" dirty="0"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пивоваренных заводов в России</a:t>
            </a:r>
            <a:endParaRPr lang="en-US" sz="16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69" name="Text 10"/>
          <p:cNvSpPr/>
          <p:nvPr/>
        </p:nvSpPr>
        <p:spPr bwMode="auto">
          <a:xfrm>
            <a:off x="825555" y="670944"/>
            <a:ext cx="7443877" cy="11124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defRPr/>
            </a:pPr>
            <a:r>
              <a:rPr lang="ru-RU" sz="24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Пивоваренная компания «Балтика – </a:t>
            </a:r>
            <a:br>
              <a:rPr lang="ru-RU" sz="24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</a:br>
            <a:r>
              <a:rPr lang="ru-RU" sz="24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российская компания, один из крупнейших производителей пивобезалкогольной отрасли.</a:t>
            </a:r>
            <a:endParaRPr lang="en-US" sz="2400" dirty="0">
              <a:solidFill>
                <a:schemeClr val="tx2"/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70" name="Shape 21"/>
          <p:cNvSpPr/>
          <p:nvPr/>
        </p:nvSpPr>
        <p:spPr bwMode="auto">
          <a:xfrm>
            <a:off x="1114311" y="3519615"/>
            <a:ext cx="2519005" cy="552883"/>
          </a:xfrm>
          <a:prstGeom prst="rect">
            <a:avLst/>
          </a:prstGeom>
          <a:noFill/>
          <a:ln/>
        </p:spPr>
      </p:sp>
      <p:sp>
        <p:nvSpPr>
          <p:cNvPr id="71" name="Text 22"/>
          <p:cNvSpPr/>
          <p:nvPr/>
        </p:nvSpPr>
        <p:spPr bwMode="auto">
          <a:xfrm>
            <a:off x="722786" y="3370411"/>
            <a:ext cx="692215" cy="8149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  <a:defRPr/>
            </a:pPr>
            <a:r>
              <a:rPr lang="en-US" sz="560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2</a:t>
            </a:r>
          </a:p>
        </p:txBody>
      </p:sp>
      <p:sp>
        <p:nvSpPr>
          <p:cNvPr id="72" name="Text 23"/>
          <p:cNvSpPr/>
          <p:nvPr/>
        </p:nvSpPr>
        <p:spPr bwMode="auto">
          <a:xfrm>
            <a:off x="1378507" y="3612451"/>
            <a:ext cx="2047973" cy="5119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собственные солодовни</a:t>
            </a:r>
          </a:p>
        </p:txBody>
      </p:sp>
      <p:sp>
        <p:nvSpPr>
          <p:cNvPr id="73" name="Text 24"/>
          <p:cNvSpPr/>
          <p:nvPr/>
        </p:nvSpPr>
        <p:spPr bwMode="auto">
          <a:xfrm>
            <a:off x="866505" y="4420991"/>
            <a:ext cx="3527128" cy="2539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  <a:defRPr/>
            </a:pPr>
            <a: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а</a:t>
            </a:r>
            <a:r>
              <a:rPr lang="en-US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гропрограмма</a:t>
            </a:r>
            <a: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 </a:t>
            </a:r>
            <a:b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</a:br>
            <a: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по выращиванию российского пивоваренного ячменя </a:t>
            </a:r>
            <a:b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</a:br>
            <a:r>
              <a:rPr lang="ru-RU" sz="1600" dirty="0">
                <a:solidFill>
                  <a:schemeClr val="tx2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и хмеля </a:t>
            </a:r>
            <a:endParaRPr lang="en-US" sz="1600" dirty="0">
              <a:solidFill>
                <a:schemeClr val="tx2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grpSp>
        <p:nvGrpSpPr>
          <p:cNvPr id="119" name="Группа 118"/>
          <p:cNvGrpSpPr/>
          <p:nvPr/>
        </p:nvGrpSpPr>
        <p:grpSpPr>
          <a:xfrm>
            <a:off x="9031547" y="1249333"/>
            <a:ext cx="2530870" cy="2529946"/>
            <a:chOff x="9723017" y="1760953"/>
            <a:chExt cx="1827399" cy="1826733"/>
          </a:xfrm>
        </p:grpSpPr>
        <p:pic>
          <p:nvPicPr>
            <p:cNvPr id="76" name="Image 117" descr=" "/>
            <p:cNvPicPr>
              <a:picLocks noChangeAspect="1"/>
            </p:cNvPicPr>
            <p:nvPr/>
          </p:nvPicPr>
          <p:blipFill>
            <a:blip r:embed="rId27"/>
            <a:stretch/>
          </p:blipFill>
          <p:spPr bwMode="auto">
            <a:xfrm>
              <a:off x="9723017" y="1783081"/>
              <a:ext cx="1804830" cy="1804605"/>
            </a:xfrm>
            <a:prstGeom prst="rect">
              <a:avLst/>
            </a:prstGeom>
          </p:spPr>
        </p:pic>
        <p:pic>
          <p:nvPicPr>
            <p:cNvPr id="77" name="Image 118" descr=" "/>
            <p:cNvPicPr>
              <a:picLocks noChangeAspect="1"/>
            </p:cNvPicPr>
            <p:nvPr/>
          </p:nvPicPr>
          <p:blipFill>
            <a:blip r:embed="rId28"/>
            <a:stretch/>
          </p:blipFill>
          <p:spPr bwMode="auto">
            <a:xfrm>
              <a:off x="10625439" y="1760953"/>
              <a:ext cx="924977" cy="1030219"/>
            </a:xfrm>
            <a:prstGeom prst="rect">
              <a:avLst/>
            </a:prstGeom>
          </p:spPr>
        </p:pic>
      </p:grpSp>
      <p:sp>
        <p:nvSpPr>
          <p:cNvPr id="78" name="Text 28"/>
          <p:cNvSpPr/>
          <p:nvPr/>
        </p:nvSpPr>
        <p:spPr bwMode="auto">
          <a:xfrm>
            <a:off x="789122" y="5760072"/>
            <a:ext cx="10600315" cy="5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1000"/>
              </a:spcAft>
              <a:buNone/>
              <a:defRPr/>
            </a:pPr>
            <a:r>
              <a:rPr lang="en-US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«БАЛТИКА» — </a:t>
            </a:r>
            <a:r>
              <a:rPr lang="ru-RU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ОДИН ИЗ </a:t>
            </a:r>
            <a:r>
              <a:rPr lang="en-US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ВЕДУЩИ</a:t>
            </a:r>
            <a:r>
              <a:rPr lang="ru-RU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Х</a:t>
            </a:r>
            <a:r>
              <a:rPr lang="en-US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 РОССИЙСКИ</a:t>
            </a:r>
            <a:r>
              <a:rPr lang="ru-RU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Х</a:t>
            </a:r>
            <a:r>
              <a:rPr lang="en-US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 ЭКСПОРТЕР</a:t>
            </a:r>
            <a:r>
              <a:rPr lang="ru-RU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ОВ</a:t>
            </a:r>
            <a:r>
              <a:rPr lang="en-US" sz="2430" b="1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 ПИВА</a:t>
            </a:r>
          </a:p>
        </p:txBody>
      </p:sp>
      <p:cxnSp>
        <p:nvCxnSpPr>
          <p:cNvPr id="116" name="Прямая соединительная линия 115"/>
          <p:cNvCxnSpPr/>
          <p:nvPr/>
        </p:nvCxnSpPr>
        <p:spPr>
          <a:xfrm>
            <a:off x="863301" y="3293073"/>
            <a:ext cx="2746500" cy="0"/>
          </a:xfrm>
          <a:prstGeom prst="line">
            <a:avLst/>
          </a:prstGeom>
          <a:ln>
            <a:solidFill>
              <a:srgbClr val="CDA1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863301" y="4263079"/>
            <a:ext cx="2746500" cy="0"/>
          </a:xfrm>
          <a:prstGeom prst="line">
            <a:avLst/>
          </a:prstGeom>
          <a:ln>
            <a:solidFill>
              <a:srgbClr val="CDA1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863301" y="5572895"/>
            <a:ext cx="2746500" cy="0"/>
          </a:xfrm>
          <a:prstGeom prst="line">
            <a:avLst/>
          </a:prstGeom>
          <a:ln>
            <a:solidFill>
              <a:srgbClr val="CDA17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 26"/>
          <p:cNvSpPr/>
          <p:nvPr/>
        </p:nvSpPr>
        <p:spPr bwMode="auto">
          <a:xfrm>
            <a:off x="9635893" y="2632648"/>
            <a:ext cx="1397520" cy="200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200"/>
              </a:lnSpc>
              <a:buNone/>
              <a:defRPr/>
            </a:pPr>
            <a:r>
              <a:rPr lang="en-US" sz="1200" dirty="0">
                <a:latin typeface="Roboto Medium" panose="02000000000000000000" pitchFamily="2" charset="0"/>
                <a:ea typeface="Roboto Medium" panose="02000000000000000000" pitchFamily="2" charset="0"/>
                <a:cs typeface="TT Norms Pro Bold"/>
              </a:rPr>
              <a:t>доля рынка*</a:t>
            </a:r>
            <a:endParaRPr lang="en-US" sz="12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75" name="Text 27"/>
          <p:cNvSpPr/>
          <p:nvPr/>
        </p:nvSpPr>
        <p:spPr bwMode="auto">
          <a:xfrm>
            <a:off x="9372132" y="2101711"/>
            <a:ext cx="2207286" cy="6081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defRPr/>
            </a:pPr>
            <a:r>
              <a:rPr lang="en-US" sz="5600" b="1" spc="-3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2</a:t>
            </a:r>
            <a:r>
              <a:rPr lang="ru-RU" sz="5600" b="1" spc="-3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4,5</a:t>
            </a:r>
            <a:r>
              <a:rPr lang="en-US" sz="5600" b="1" spc="-300" dirty="0">
                <a:solidFill>
                  <a:schemeClr val="tx2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TT Norms Pro Bold"/>
              </a:rPr>
              <a:t>%</a:t>
            </a:r>
          </a:p>
        </p:txBody>
      </p:sp>
      <p:sp>
        <p:nvSpPr>
          <p:cNvPr id="65" name="Text 5"/>
          <p:cNvSpPr/>
          <p:nvPr/>
        </p:nvSpPr>
        <p:spPr bwMode="auto">
          <a:xfrm>
            <a:off x="9640651" y="3154379"/>
            <a:ext cx="1316690" cy="2395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  <a:defRPr/>
            </a:pPr>
            <a:r>
              <a:rPr lang="en-US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  <a:t>*</a:t>
            </a:r>
            <a:r>
              <a:rPr lang="ru-RU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  <a:t>Честный знак </a:t>
            </a:r>
            <a:br>
              <a:rPr lang="ru-RU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</a:br>
            <a:r>
              <a:rPr lang="ru-RU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  <a:t>за 6 месяцев </a:t>
            </a:r>
            <a:br>
              <a:rPr lang="ru-RU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</a:br>
            <a:r>
              <a:rPr lang="ru-RU" sz="800" dirty="0">
                <a:latin typeface="Roboto Medium" panose="02000000000000000000" pitchFamily="2" charset="0"/>
                <a:ea typeface="Roboto Medium" panose="02000000000000000000" pitchFamily="2" charset="0"/>
                <a:cs typeface="TT Norms Pro Regular"/>
              </a:rPr>
              <a:t>2025 года</a:t>
            </a:r>
            <a:endParaRPr lang="en-US" sz="800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0245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32FE0B3C-E4AB-9C22-7F4B-55DAC0768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Конъюнктурное описание пивоваренной отрасли</a:t>
            </a:r>
            <a:br>
              <a:rPr lang="ru-RU" dirty="0"/>
            </a:br>
            <a:r>
              <a:rPr lang="ru-RU" dirty="0"/>
              <a:t>По итогам 2025 года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64DD602-34C3-4D68-2D9C-C16D4A2E3B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0513535"/>
              </p:ext>
            </p:extLst>
          </p:nvPr>
        </p:nvGraphicFramePr>
        <p:xfrm>
          <a:off x="838200" y="1645919"/>
          <a:ext cx="10515600" cy="4425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04503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A194D33-9CFA-8D1D-4E05-A5AD65AA3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Классический подход к прогнозированию</a:t>
            </a:r>
            <a:br>
              <a:rPr lang="ru-RU" dirty="0"/>
            </a:br>
            <a:r>
              <a:rPr lang="ru-RU" sz="2200" b="0" dirty="0"/>
              <a:t>Потребитель 2025: рациональный, эмоциональный и непредсказуемый </a:t>
            </a:r>
            <a:br>
              <a:rPr lang="ru-RU" b="0" dirty="0"/>
            </a:br>
            <a:endParaRPr lang="ru-RU" b="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39BD2A5-427A-B749-C25D-A6C0E4DF03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199" y="1755648"/>
            <a:ext cx="5092701" cy="440385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Основные направления потребительского поведения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Осознанная экономия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Рост чувствительности к цене;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Переключение между брендами внутри категории;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Поляризация потребителя: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Часть уходит в максимальную экономию;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Часть в эмоциональные, более дорогие покупки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Рост доли </a:t>
            </a:r>
            <a:r>
              <a:rPr lang="en-US" b="1" dirty="0"/>
              <a:t>guilty pleasure</a:t>
            </a:r>
            <a:r>
              <a:rPr lang="ru-RU" b="1" dirty="0"/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Покупка не по необходимости, а по настроению;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Рост импульсивных покупок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Здоровье и контроль потребления: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Рост интереса к </a:t>
            </a:r>
            <a:r>
              <a:rPr lang="en-US" dirty="0">
                <a:solidFill>
                  <a:schemeClr val="accent2"/>
                </a:solidFill>
              </a:rPr>
              <a:t>low/non-alco</a:t>
            </a:r>
            <a:r>
              <a:rPr lang="ru-RU" dirty="0">
                <a:solidFill>
                  <a:schemeClr val="accent2"/>
                </a:solidFill>
              </a:rPr>
              <a:t>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Сознательное ограничение частоты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Ситуативность и контекст: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Погода, события;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Социальный контекст/эмоциональное состояние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/>
              <a:t>Снижение лояльности к брендам: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Готовность пробовать новое;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Переключение ради цены/формата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6B5935AE-FE30-D33D-8086-BE78C9911D8C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516538098"/>
              </p:ext>
            </p:extLst>
          </p:nvPr>
        </p:nvGraphicFramePr>
        <p:xfrm>
          <a:off x="5619750" y="1755775"/>
          <a:ext cx="5734049" cy="4403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BB71E3-B787-8A6A-1E35-1B96A4D90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7E2982-77CC-814B-9695-BBEDA82206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73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A194D33-9CFA-8D1D-4E05-A5AD65AA3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Рост доли аналитики</a:t>
            </a:r>
            <a:br>
              <a:rPr lang="ru-RU" dirty="0"/>
            </a:br>
            <a:r>
              <a:rPr lang="ru-RU" sz="2200" b="0" dirty="0"/>
              <a:t>Почему для прогноза важно маркировать факт</a:t>
            </a:r>
            <a:br>
              <a:rPr lang="ru-RU" sz="2200" b="0" dirty="0"/>
            </a:br>
            <a:br>
              <a:rPr lang="ru-RU" b="0" dirty="0"/>
            </a:br>
            <a:endParaRPr lang="ru-RU" b="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39BD2A5-427A-B749-C25D-A6C0E4DF03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199" y="1755648"/>
            <a:ext cx="5092701" cy="4403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Одинаковый объем продаж может быть результатом разных драйверов</a:t>
            </a:r>
          </a:p>
          <a:p>
            <a:pPr marL="0" indent="0">
              <a:buNone/>
            </a:pPr>
            <a:r>
              <a:rPr lang="ru-RU" dirty="0"/>
              <a:t>Примеры разметки: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Промо (глубина, механика);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Цена/изменение цены;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Погода (температура, аномалии);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Изменение матрицы (запуск новых </a:t>
            </a:r>
            <a:r>
              <a:rPr lang="en-US" dirty="0">
                <a:solidFill>
                  <a:schemeClr val="accent2"/>
                </a:solidFill>
              </a:rPr>
              <a:t>SKU/</a:t>
            </a:r>
            <a:r>
              <a:rPr lang="ru-RU" dirty="0">
                <a:solidFill>
                  <a:schemeClr val="accent2"/>
                </a:solidFill>
              </a:rPr>
              <a:t>делистинг);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2"/>
                </a:solidFill>
              </a:rPr>
              <a:t>Регулярные события;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Out-of-stock</a:t>
            </a:r>
            <a:r>
              <a:rPr lang="ru-RU" dirty="0">
                <a:solidFill>
                  <a:schemeClr val="accent2"/>
                </a:solidFill>
              </a:rPr>
              <a:t>/ограничения поставок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ru-RU" dirty="0"/>
              <a:t>Чем сложнее поведение потребителя, тем важнее объяснить модели контекст, а не просто дать цифру</a:t>
            </a:r>
            <a:endParaRPr lang="ru-RU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BB71E3-B787-8A6A-1E35-1B96A4D90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7E2982-77CC-814B-9695-BBEDA8220692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62ADDD2-5EF4-8807-9F82-77D656AABA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489059"/>
              </p:ext>
            </p:extLst>
          </p:nvPr>
        </p:nvGraphicFramePr>
        <p:xfrm>
          <a:off x="6261102" y="1895898"/>
          <a:ext cx="5318637" cy="30662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2879">
                  <a:extLst>
                    <a:ext uri="{9D8B030D-6E8A-4147-A177-3AD203B41FA5}">
                      <a16:colId xmlns:a16="http://schemas.microsoft.com/office/drawing/2014/main" val="323356612"/>
                    </a:ext>
                  </a:extLst>
                </a:gridCol>
                <a:gridCol w="1772879">
                  <a:extLst>
                    <a:ext uri="{9D8B030D-6E8A-4147-A177-3AD203B41FA5}">
                      <a16:colId xmlns:a16="http://schemas.microsoft.com/office/drawing/2014/main" val="3832122378"/>
                    </a:ext>
                  </a:extLst>
                </a:gridCol>
                <a:gridCol w="1772879">
                  <a:extLst>
                    <a:ext uri="{9D8B030D-6E8A-4147-A177-3AD203B41FA5}">
                      <a16:colId xmlns:a16="http://schemas.microsoft.com/office/drawing/2014/main" val="145677226"/>
                    </a:ext>
                  </a:extLst>
                </a:gridCol>
              </a:tblGrid>
              <a:tr h="505884">
                <a:tc>
                  <a:txBody>
                    <a:bodyPr/>
                    <a:lstStyle/>
                    <a:p>
                      <a:r>
                        <a:rPr lang="ru-RU" sz="1600" dirty="0"/>
                        <a:t>Неделя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Продажи, тыс. л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Что на самом деле произошло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6990248"/>
                  </a:ext>
                </a:extLst>
              </a:tr>
              <a:tr h="505884">
                <a:tc>
                  <a:txBody>
                    <a:bodyPr/>
                    <a:lstStyle/>
                    <a:p>
                      <a:r>
                        <a:rPr lang="en-US" sz="1600" dirty="0"/>
                        <a:t>w18</a:t>
                      </a:r>
                      <a:endParaRPr lang="ru-RU" sz="1600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</a:t>
                      </a:r>
                      <a:endParaRPr lang="ru-RU" sz="1600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Корректировка норматива ТЗ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42292"/>
                  </a:ext>
                </a:extLst>
              </a:tr>
              <a:tr h="505884">
                <a:tc>
                  <a:txBody>
                    <a:bodyPr/>
                    <a:lstStyle/>
                    <a:p>
                      <a:r>
                        <a:rPr lang="en-US" sz="1600" dirty="0"/>
                        <a:t>w30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Жара + высокий базовый спрос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385224"/>
                  </a:ext>
                </a:extLst>
              </a:tr>
              <a:tr h="505884">
                <a:tc>
                  <a:txBody>
                    <a:bodyPr/>
                    <a:lstStyle/>
                    <a:p>
                      <a:r>
                        <a:rPr lang="en-US" sz="1600" dirty="0"/>
                        <a:t>w41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Глубокое промо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510435"/>
                  </a:ext>
                </a:extLst>
              </a:tr>
              <a:tr h="505884">
                <a:tc>
                  <a:txBody>
                    <a:bodyPr/>
                    <a:lstStyle/>
                    <a:p>
                      <a:r>
                        <a:rPr lang="en-US" sz="1600" dirty="0"/>
                        <a:t>w44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100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Закупка «впрок» перед ростом цен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72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877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A194D33-9CFA-8D1D-4E05-A5AD65AA3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 </a:t>
            </a:r>
            <a:r>
              <a:rPr lang="en-US" dirty="0"/>
              <a:t>Forecast accuracy </a:t>
            </a:r>
            <a:r>
              <a:rPr lang="ru-RU" dirty="0"/>
              <a:t>к </a:t>
            </a:r>
            <a:r>
              <a:rPr lang="en-US" dirty="0"/>
              <a:t>Service level</a:t>
            </a:r>
            <a:br>
              <a:rPr lang="ru-RU" dirty="0"/>
            </a:br>
            <a:r>
              <a:rPr lang="ru-RU" sz="2200" b="0" dirty="0"/>
              <a:t>Рост цен, промо-давление, погода, изменение поведения потребителей делают рынок пива высоковолатильным и плохо предсказуемым по историческим паттернам</a:t>
            </a:r>
            <a:br>
              <a:rPr lang="ru-RU" b="0" dirty="0"/>
            </a:br>
            <a:endParaRPr lang="ru-RU" b="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4BB71E3-B787-8A6A-1E35-1B96A4D90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27E2982-77CC-814B-9695-BBEDA822069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1" name="Рисунок 10" descr="Изображение выглядит как Графика, Шрифт, снимок экрана, символ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27F7D5F5-2323-7F46-ECAE-87CD0E8844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045" y="2112247"/>
            <a:ext cx="1138444" cy="1138444"/>
          </a:xfrm>
          <a:prstGeom prst="rect">
            <a:avLst/>
          </a:prstGeom>
        </p:spPr>
      </p:pic>
      <p:pic>
        <p:nvPicPr>
          <p:cNvPr id="12" name="Рисунок 11" descr="Изображение выглядит как круг, символ, График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EA6DC17D-EB7E-AA06-D9FF-31D94B580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578" y="2112126"/>
            <a:ext cx="1138444" cy="1138444"/>
          </a:xfrm>
          <a:prstGeom prst="rect">
            <a:avLst/>
          </a:prstGeom>
        </p:spPr>
      </p:pic>
      <p:pic>
        <p:nvPicPr>
          <p:cNvPr id="13" name="Рисунок 12" descr="Изображение выглядит как логотип, символ, Графика, Шрифт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4B2E0414-07C7-7498-6F1E-AD899D4973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0464" y="2093302"/>
            <a:ext cx="1138444" cy="1138444"/>
          </a:xfrm>
          <a:prstGeom prst="rect">
            <a:avLst/>
          </a:prstGeom>
        </p:spPr>
      </p:pic>
      <p:sp>
        <p:nvSpPr>
          <p:cNvPr id="14" name="Текст 4">
            <a:extLst>
              <a:ext uri="{FF2B5EF4-FFF2-40B4-BE49-F238E27FC236}">
                <a16:creationId xmlns:a16="http://schemas.microsoft.com/office/drawing/2014/main" id="{D3C8DD91-2A26-F8C0-4ABE-325B6F68D177}"/>
              </a:ext>
            </a:extLst>
          </p:cNvPr>
          <p:cNvSpPr txBox="1">
            <a:spLocks/>
          </p:cNvSpPr>
          <p:nvPr/>
        </p:nvSpPr>
        <p:spPr>
          <a:xfrm>
            <a:off x="337500" y="3626255"/>
            <a:ext cx="3729675" cy="19389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ru-RU" sz="1600" dirty="0"/>
              <a:t>Слабая повторяемость прошлых сценариев;</a:t>
            </a:r>
          </a:p>
          <a:p>
            <a:pPr marL="285750" indent="-285750"/>
            <a:r>
              <a:rPr lang="ru-RU" sz="1600" dirty="0"/>
              <a:t>Резкие всплески и провалы сервиса;</a:t>
            </a:r>
          </a:p>
          <a:p>
            <a:pPr marL="285750" indent="-285750"/>
            <a:r>
              <a:rPr lang="ru-RU" sz="1600" dirty="0"/>
              <a:t>Высокая чувствительность к внешним факторам</a:t>
            </a:r>
          </a:p>
          <a:p>
            <a:pPr marL="285750" indent="-285750"/>
            <a:endParaRPr lang="ru-RU" dirty="0"/>
          </a:p>
          <a:p>
            <a:endParaRPr lang="ru-RU" dirty="0"/>
          </a:p>
        </p:txBody>
      </p:sp>
      <p:sp>
        <p:nvSpPr>
          <p:cNvPr id="15" name="Текст 4">
            <a:extLst>
              <a:ext uri="{FF2B5EF4-FFF2-40B4-BE49-F238E27FC236}">
                <a16:creationId xmlns:a16="http://schemas.microsoft.com/office/drawing/2014/main" id="{6B9818BE-9DAB-FA01-B9B4-AA584340B313}"/>
              </a:ext>
            </a:extLst>
          </p:cNvPr>
          <p:cNvSpPr txBox="1">
            <a:spLocks/>
          </p:cNvSpPr>
          <p:nvPr/>
        </p:nvSpPr>
        <p:spPr>
          <a:xfrm>
            <a:off x="4225173" y="3626255"/>
            <a:ext cx="3729675" cy="22159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1800" b="0" i="0">
                <a:solidFill>
                  <a:schemeClr val="accent2"/>
                </a:solidFill>
                <a:latin typeface="Verdana"/>
                <a:ea typeface="+mn-ea"/>
                <a:cs typeface="Verdana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Средняя точность скрывает критичные ошибки;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Стремление к точности увеличивает риск недопоставок;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Хорошая точность не всегда отсутствие </a:t>
            </a:r>
            <a:r>
              <a:rPr lang="en-US" sz="1600" dirty="0">
                <a:solidFill>
                  <a:schemeClr val="tx1"/>
                </a:solidFill>
              </a:rPr>
              <a:t>OOS</a:t>
            </a:r>
            <a:endParaRPr lang="ru-RU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  <a:p>
            <a:endParaRPr lang="ru-RU" sz="1600" dirty="0"/>
          </a:p>
        </p:txBody>
      </p:sp>
      <p:sp>
        <p:nvSpPr>
          <p:cNvPr id="16" name="Текст 4">
            <a:extLst>
              <a:ext uri="{FF2B5EF4-FFF2-40B4-BE49-F238E27FC236}">
                <a16:creationId xmlns:a16="http://schemas.microsoft.com/office/drawing/2014/main" id="{FB4784AE-EE98-F3D0-3518-AD4595C286D8}"/>
              </a:ext>
            </a:extLst>
          </p:cNvPr>
          <p:cNvSpPr txBox="1">
            <a:spLocks/>
          </p:cNvSpPr>
          <p:nvPr/>
        </p:nvSpPr>
        <p:spPr>
          <a:xfrm>
            <a:off x="7954848" y="3626255"/>
            <a:ext cx="3729676" cy="17851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1800" b="0" i="0">
                <a:solidFill>
                  <a:schemeClr val="accent2"/>
                </a:solidFill>
                <a:latin typeface="Verdana"/>
                <a:ea typeface="+mn-ea"/>
                <a:cs typeface="Verdana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Обеспечение наличие продукта на полке;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Быстрая адаптация к изменениям;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</a:rPr>
              <a:t>Минимизация бизнес-рисков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sp>
        <p:nvSpPr>
          <p:cNvPr id="17" name="Текст 4">
            <a:extLst>
              <a:ext uri="{FF2B5EF4-FFF2-40B4-BE49-F238E27FC236}">
                <a16:creationId xmlns:a16="http://schemas.microsoft.com/office/drawing/2014/main" id="{30CA0BDE-EC9F-E92E-8EB4-F516421677E1}"/>
              </a:ext>
            </a:extLst>
          </p:cNvPr>
          <p:cNvSpPr txBox="1">
            <a:spLocks/>
          </p:cNvSpPr>
          <p:nvPr/>
        </p:nvSpPr>
        <p:spPr>
          <a:xfrm>
            <a:off x="454477" y="5565247"/>
            <a:ext cx="11273475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 sz="1800" b="0" i="0">
                <a:solidFill>
                  <a:schemeClr val="accent2"/>
                </a:solidFill>
                <a:latin typeface="Verdana"/>
                <a:ea typeface="+mn-ea"/>
                <a:cs typeface="Verdana"/>
              </a:defRPr>
            </a:lvl1pPr>
            <a:lvl2pPr marL="457200" eaLnBrk="1" hangingPunct="1">
              <a:defRPr>
                <a:latin typeface="+mn-lt"/>
                <a:ea typeface="+mn-ea"/>
                <a:cs typeface="+mn-cs"/>
              </a:defRPr>
            </a:lvl2pPr>
            <a:lvl3pPr marL="914400" eaLnBrk="1" hangingPunct="1">
              <a:defRPr>
                <a:latin typeface="+mn-lt"/>
                <a:ea typeface="+mn-ea"/>
                <a:cs typeface="+mn-cs"/>
              </a:defRPr>
            </a:lvl3pPr>
            <a:lvl4pPr marL="1371600" eaLnBrk="1" hangingPunct="1">
              <a:defRPr>
                <a:latin typeface="+mn-lt"/>
                <a:ea typeface="+mn-ea"/>
                <a:cs typeface="+mn-cs"/>
              </a:defRPr>
            </a:lvl4pPr>
            <a:lvl5pPr marL="1828800" eaLnBrk="1" hangingPunct="1">
              <a:defRPr>
                <a:latin typeface="+mn-lt"/>
                <a:ea typeface="+mn-ea"/>
                <a:cs typeface="+mn-cs"/>
              </a:defRPr>
            </a:lvl5pPr>
            <a:lvl6pPr marL="2286000" eaLnBrk="1" hangingPunct="1">
              <a:defRPr>
                <a:latin typeface="+mn-lt"/>
                <a:ea typeface="+mn-ea"/>
                <a:cs typeface="+mn-cs"/>
              </a:defRPr>
            </a:lvl6pPr>
            <a:lvl7pPr marL="2743200" eaLnBrk="1" hangingPunct="1">
              <a:defRPr>
                <a:latin typeface="+mn-lt"/>
                <a:ea typeface="+mn-ea"/>
                <a:cs typeface="+mn-cs"/>
              </a:defRPr>
            </a:lvl7pPr>
            <a:lvl8pPr marL="3200400" eaLnBrk="1" hangingPunct="1">
              <a:defRPr>
                <a:latin typeface="+mn-lt"/>
                <a:ea typeface="+mn-ea"/>
                <a:cs typeface="+mn-cs"/>
              </a:defRPr>
            </a:lvl8pPr>
            <a:lvl9pPr marL="3657600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/>
              <a:t>Ключевые метрики: </a:t>
            </a:r>
            <a:endParaRPr lang="en-US" b="1" dirty="0"/>
          </a:p>
          <a:p>
            <a:r>
              <a:rPr lang="en-US" b="1" dirty="0"/>
              <a:t>	Service level, Fill Rate, Out-of-Stock Rate, Bias (</a:t>
            </a:r>
            <a:r>
              <a:rPr lang="ru-RU" b="1" dirty="0"/>
              <a:t>систематический перекос)</a:t>
            </a:r>
            <a:r>
              <a:rPr lang="en-US" b="1" dirty="0"/>
              <a:t> </a:t>
            </a:r>
            <a:endParaRPr lang="ru-RU" b="1" dirty="0"/>
          </a:p>
          <a:p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420373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777BFD4-FA24-B505-A85E-DACFC442E4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34350" y="4195762"/>
            <a:ext cx="3295650" cy="184943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latin typeface="Roboto"/>
              </a:rPr>
              <a:t>Анна Плещиц</a:t>
            </a:r>
          </a:p>
          <a:p>
            <a:r>
              <a:rPr lang="ru-RU" dirty="0">
                <a:latin typeface="Roboto Light"/>
              </a:rPr>
              <a:t>Руководитель группы планирования спроса в канале HORECA и специализированных пивных магазинов </a:t>
            </a:r>
          </a:p>
          <a:p>
            <a:endParaRPr lang="en-US" dirty="0">
              <a:latin typeface="Roboto Light"/>
            </a:endParaRPr>
          </a:p>
          <a:p>
            <a:endParaRPr lang="en-US" dirty="0">
              <a:latin typeface="Roboto Light"/>
            </a:endParaRPr>
          </a:p>
          <a:p>
            <a:r>
              <a:rPr lang="en-US" dirty="0">
                <a:latin typeface="Roboto Light"/>
              </a:rPr>
              <a:t>+7 (969) 209-86-60 pleshchitc_ao@baltika.com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EE9012-D5BF-20B1-0179-F5CEE2B8A266}"/>
              </a:ext>
            </a:extLst>
          </p:cNvPr>
          <p:cNvSpPr txBox="1"/>
          <p:nvPr/>
        </p:nvSpPr>
        <p:spPr>
          <a:xfrm>
            <a:off x="762000" y="4192587"/>
            <a:ext cx="6915150" cy="1849438"/>
          </a:xfrm>
          <a:prstGeom prst="rect">
            <a:avLst/>
          </a:prstGeom>
          <a:noFill/>
        </p:spPr>
        <p:txBody>
          <a:bodyPr wrap="square" rtlCol="0" anchor="b"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ru-RU" sz="6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Прогноз – не цифра, а способ управлять неопределенностью</a:t>
            </a:r>
            <a:endParaRPr lang="en-US" sz="6000" b="1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2261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tica_theme_2025">
  <a:themeElements>
    <a:clrScheme name="Пользовательские 2">
      <a:dk1>
        <a:srgbClr val="162C49"/>
      </a:dk1>
      <a:lt1>
        <a:srgbClr val="FFFFFF"/>
      </a:lt1>
      <a:dk2>
        <a:srgbClr val="002755"/>
      </a:dk2>
      <a:lt2>
        <a:srgbClr val="F7F0E7"/>
      </a:lt2>
      <a:accent1>
        <a:srgbClr val="87B7E8"/>
      </a:accent1>
      <a:accent2>
        <a:srgbClr val="3A8DDE"/>
      </a:accent2>
      <a:accent3>
        <a:srgbClr val="0055B7"/>
      </a:accent3>
      <a:accent4>
        <a:srgbClr val="162C49"/>
      </a:accent4>
      <a:accent5>
        <a:srgbClr val="CDA176"/>
      </a:accent5>
      <a:accent6>
        <a:srgbClr val="E30413"/>
      </a:accent6>
      <a:hlink>
        <a:srgbClr val="0295ED"/>
      </a:hlink>
      <a:folHlink>
        <a:srgbClr val="A3A7AA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altica_theme_2025" id="{BE1A394C-858C-B041-A9FB-1DAC9CFF0B44}" vid="{69D221FF-F46A-6949-9816-A130627CB11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</TotalTime>
  <Words>524</Words>
  <Application>Microsoft Macintosh PowerPoint</Application>
  <PresentationFormat>Широкоэкранный</PresentationFormat>
  <Paragraphs>109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Roboto</vt:lpstr>
      <vt:lpstr>Roboto Black</vt:lpstr>
      <vt:lpstr>Roboto Light</vt:lpstr>
      <vt:lpstr>Roboto Medium</vt:lpstr>
      <vt:lpstr>Baltica_theme_2025</vt:lpstr>
      <vt:lpstr>Формирование прогноза спроса в пивоваренной отрасли: Адаптация к новой технологической парадигме</vt:lpstr>
      <vt:lpstr>Презентация PowerPoint</vt:lpstr>
      <vt:lpstr>Конъюнктурное описание пивоваренной отрасли По итогам 2025 года</vt:lpstr>
      <vt:lpstr>Классический подход к прогнозированию Потребитель 2025: рациональный, эмоциональный и непредсказуемый  </vt:lpstr>
      <vt:lpstr>Рост доли аналитики Почему для прогноза важно маркировать факт  </vt:lpstr>
      <vt:lpstr>От Forecast accuracy к Service level Рост цен, промо-давление, погода, изменение поведения потребителей делают рынок пива высоковолатильным и плохо предсказуемым по историческим паттернам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Aleksandr Baranov</dc:creator>
  <cp:lastModifiedBy>Боченина Марина Владимировна</cp:lastModifiedBy>
  <cp:revision>20</cp:revision>
  <dcterms:created xsi:type="dcterms:W3CDTF">2024-11-12T03:58:12Z</dcterms:created>
  <dcterms:modified xsi:type="dcterms:W3CDTF">2026-02-20T19:36:47Z</dcterms:modified>
</cp:coreProperties>
</file>