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4.png" ContentType="image/png"/>
  <Override PartName="/ppt/media/image3.jpeg" ContentType="image/jpe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E46E62-AFB5-4C20-A07E-F0AB67599D8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073411-57B8-4144-B0CB-4BCB703DED3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лайд с большой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5e7076"/>
                </a:solidFill>
                <a:latin typeface="Calibri"/>
              </a:rPr>
              <a:t>Заголовок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Подзаголовок 2"/>
          <p:cNvSpPr/>
          <p:nvPr/>
        </p:nvSpPr>
        <p:spPr>
          <a:xfrm>
            <a:off x="380160" y="4587840"/>
            <a:ext cx="10713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spbu.ru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Колонтитул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1"/>
          </p:nvPr>
        </p:nvSpPr>
        <p:spPr>
          <a:xfrm>
            <a:off x="395640" y="4659840"/>
            <a:ext cx="1511640" cy="21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D3C25FA-FA29-4AAC-AD05-E15B0ACEF35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Подзаголовок 2"/>
          <p:cNvSpPr/>
          <p:nvPr/>
        </p:nvSpPr>
        <p:spPr>
          <a:xfrm>
            <a:off x="7956360" y="4587840"/>
            <a:ext cx="10713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r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spbu.ru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Заголовок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Колонтитул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2"/>
          </p:nvPr>
        </p:nvSpPr>
        <p:spPr>
          <a:xfrm>
            <a:off x="395640" y="4659840"/>
            <a:ext cx="1511640" cy="21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8BD7AE7-D138-4F44-A49A-C3A35A5CAEF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Подзаголовок 2"/>
          <p:cNvSpPr/>
          <p:nvPr/>
        </p:nvSpPr>
        <p:spPr>
          <a:xfrm>
            <a:off x="7956360" y="4587840"/>
            <a:ext cx="10713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r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spbu.ru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23640" y="1059480"/>
            <a:ext cx="4038120" cy="331200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фото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body"/>
          </p:nvPr>
        </p:nvSpPr>
        <p:spPr>
          <a:xfrm>
            <a:off x="0" y="1059480"/>
            <a:ext cx="9143640" cy="4083480"/>
          </a:xfrm>
          <a:prstGeom prst="rect">
            <a:avLst/>
          </a:prstGeom>
          <a:solidFill>
            <a:schemeClr val="lt1">
              <a:lumMod val="75000"/>
            </a:schemeClr>
          </a:solidFill>
          <a:ln w="0">
            <a:solidFill>
              <a:srgbClr val="000000">
                <a:alpha val="21000"/>
              </a:srgbClr>
            </a:solidFill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фото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Колонтитул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Прямоугольник 2"/>
          <p:cNvSpPr/>
          <p:nvPr/>
        </p:nvSpPr>
        <p:spPr>
          <a:xfrm>
            <a:off x="323640" y="4299840"/>
            <a:ext cx="8820000" cy="503640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/>
          <p:nvPr/>
        </p:nvSpPr>
        <p:spPr>
          <a:xfrm>
            <a:off x="380160" y="4587840"/>
            <a:ext cx="10713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Calibri"/>
              </a:rPr>
              <a:t>spbu.ru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Колонтитул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3640" y="771480"/>
            <a:ext cx="7774200" cy="388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5e7076"/>
                </a:solidFill>
                <a:latin typeface="Calibri"/>
              </a:rPr>
              <a:t>Кадры для цифровых коммуникаций:</a:t>
            </a:r>
            <a:br>
              <a:rPr sz="2800"/>
            </a:br>
            <a:r>
              <a:rPr b="0" i="1" lang="ru-RU" sz="2800" spc="-1" strike="noStrike">
                <a:solidFill>
                  <a:srgbClr val="5e7076"/>
                </a:solidFill>
                <a:latin typeface="Calibri"/>
              </a:rPr>
              <a:t> как преодолеть разрыв </a:t>
            </a:r>
            <a:br>
              <a:rPr sz="2800"/>
            </a:br>
            <a:r>
              <a:rPr b="0" i="1" lang="ru-RU" sz="2800" spc="-1" strike="noStrike">
                <a:solidFill>
                  <a:srgbClr val="5e7076"/>
                </a:solidFill>
                <a:latin typeface="Calibri"/>
              </a:rPr>
              <a:t>между образованием и запросами индустрии</a:t>
            </a:r>
            <a:br>
              <a:rPr sz="2000"/>
            </a:br>
            <a:r>
              <a:rPr b="0" i="1" lang="ru-RU" sz="2000" spc="-1" strike="noStrike">
                <a:solidFill>
                  <a:srgbClr val="5e7076"/>
                </a:solidFill>
                <a:latin typeface="Calibri"/>
              </a:rPr>
              <a:t>----------------------------------------------</a:t>
            </a:r>
            <a:br>
              <a:rPr sz="2000"/>
            </a:br>
            <a:r>
              <a:rPr b="0" lang="ru-RU" sz="1200" spc="-1" strike="noStrike">
                <a:solidFill>
                  <a:schemeClr val="dk1"/>
                </a:solidFill>
                <a:latin typeface="Calibri"/>
              </a:rPr>
              <a:t>Сессия: </a:t>
            </a:r>
            <a:r>
              <a:rPr b="1" lang="ru-RU" sz="1200" spc="-1" strike="noStrike">
                <a:solidFill>
                  <a:srgbClr val="5e7076"/>
                </a:solidFill>
                <a:latin typeface="Calibri"/>
              </a:rPr>
              <a:t>«</a:t>
            </a:r>
            <a:r>
              <a:rPr b="0" lang="ru-RU" sz="1600" spc="-1" strike="noStrike">
                <a:solidFill>
                  <a:srgbClr val="5e7076"/>
                </a:solidFill>
                <a:latin typeface="Calibri"/>
              </a:rPr>
              <a:t>ЦИФРОВИЗАЦИЯ КОММУНИКАЦИЙ: ВЫЗОВЫ, РЕШЕНИЯ </a:t>
            </a:r>
            <a:br>
              <a:rPr sz="1600"/>
            </a:br>
            <a:r>
              <a:rPr b="0" lang="ru-RU" sz="1600" spc="-1" strike="noStrike">
                <a:solidFill>
                  <a:srgbClr val="5e7076"/>
                </a:solidFill>
                <a:latin typeface="Calibri"/>
              </a:rPr>
              <a:t>И МУЛЬТИПЛИКАТИВНЫЕ ЭФФЕКТЫ В СМЕЖНЫХ ОТРАСЛЯХ</a:t>
            </a:r>
            <a:r>
              <a:rPr b="0" lang="ru-RU" sz="1200" spc="-1" strike="noStrike">
                <a:solidFill>
                  <a:srgbClr val="5e7076"/>
                </a:solidFill>
                <a:latin typeface="Calibri"/>
              </a:rPr>
              <a:t>» </a:t>
            </a:r>
            <a:br>
              <a:rPr sz="2000"/>
            </a:br>
            <a:r>
              <a:rPr b="0" i="1" lang="ru-RU" sz="1600" spc="-1" strike="noStrike">
                <a:solidFill>
                  <a:schemeClr val="dk1"/>
                </a:solidFill>
                <a:latin typeface="Calibri"/>
              </a:rPr>
              <a:t>проф. д. полит. н. Мельник Г.С. </a:t>
            </a:r>
            <a:br>
              <a:rPr sz="1600"/>
            </a:br>
            <a:r>
              <a:rPr b="0" i="1" lang="ru-RU" sz="1600" spc="-1" strike="noStrike">
                <a:solidFill>
                  <a:schemeClr val="dk1"/>
                </a:solidFill>
                <a:latin typeface="Calibri"/>
              </a:rPr>
              <a:t>2026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Компетенции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23640" y="1563480"/>
            <a:ext cx="4248000" cy="288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8294" lnSpcReduction="10000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e7076"/>
                </a:solidFill>
                <a:latin typeface="Calibri"/>
              </a:rPr>
              <a:t>Задания;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 литературно-имитационные изобразительно-имитационные литературно-аналитические задания, направленные на изменение контента, создание журналистского произведения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6058" lnSpcReduction="10000"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Задачи </a:t>
            </a:r>
            <a:r>
              <a:rPr b="1" lang="ru-RU" sz="28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образовательного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процесса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TextBox 6"/>
          <p:cNvSpPr/>
          <p:nvPr/>
        </p:nvSpPr>
        <p:spPr>
          <a:xfrm>
            <a:off x="4932000" y="689040"/>
            <a:ext cx="4095720" cy="39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способствовать овладению теоретическими знаниями, методами оперативного сбора информации, её обработки и публичной презентации, грамотного изложения мыслей в тексте и в кадре;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обучить основам подачи информации в работе с текстом, фотографией,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видео, аудио и сетью интернет, как с носителями современной информационно-коммуникативной культуры;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 </a:t>
            </a:r>
            <a:r>
              <a:rPr b="0" lang="ru-RU" sz="16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создать условия для освоения правил грамотного оформления контента и создания медиапроектов в общественно полезной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51C172-1281-4E7B-9743-1EB0A7827B1D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6408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Методы работы с обучающимися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323640" y="843480"/>
            <a:ext cx="87044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3713"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e7076"/>
                </a:solidFill>
                <a:latin typeface="Calibri"/>
              </a:rPr>
              <a:t>Фронтальные индивидуальные , групповые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Готовность: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к проявлению эрудиции, объективной и корректной подаче информации, критическому и творческому отражению реальной жизни;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к деловому общению, ведению конструктивного диалога, публичной презентации;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к принятию решений и ответственности за их исполнение в творческом взаимодействии с участниками общественной деятельности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К поиска средств ее осуществления;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к планированию, контролю и оценке учебных действий в соответствии с поставленной задачей и условиями ее реализации; определять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9D1A26A-CC35-4862-BBC6-69D40968FCC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23640" y="915480"/>
            <a:ext cx="8704440" cy="352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Статистика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по результатам опроса, проведённого среди обучающихся старших курсов ВШЖиМК, оказалось, что 30% опрошенных не </a:t>
            </a:r>
            <a:r>
              <a:rPr b="1" lang="ru-RU" sz="2400" spc="-1" strike="noStrike">
                <a:solidFill>
                  <a:srgbClr val="5e7076"/>
                </a:solidFill>
                <a:latin typeface="Calibri"/>
              </a:rPr>
              <a:t>собираются связывать свою будущую профессиональную деятельность с журналистикой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Основными аргументами против для них стали отсутствие открытых вакансий и низкая заработная плата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title"/>
          </p:nvPr>
        </p:nvSpPr>
        <p:spPr>
          <a:xfrm>
            <a:off x="323640" y="267480"/>
            <a:ext cx="460800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Перспективы профессии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7F5C76-F1C5-4B4A-AAF2-5ECF4DDA2E2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23280" y="267480"/>
            <a:ext cx="76197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Выводы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323640" y="915480"/>
            <a:ext cx="8704440" cy="352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e7076"/>
                </a:solidFill>
                <a:latin typeface="Calibri"/>
              </a:rPr>
              <a:t>Цифровые медиа 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должны  стать  драйвером появления у всей социальной системы современного устройства общества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условиях усиливающейся медиатизации общества и становления цифровой медиакультуры исследователи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Важна идея формирования «цифрового капитала» пользователей как главной цели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D1A7013-0BD6-408F-B637-BDB11B5D819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9640" y="247320"/>
            <a:ext cx="6912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Мнение преподавателей о компетенциях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395640" y="987480"/>
            <a:ext cx="4752000" cy="34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buNone/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7"/>
          <p:cNvSpPr/>
          <p:nvPr/>
        </p:nvSpPr>
        <p:spPr>
          <a:xfrm>
            <a:off x="323640" y="987480"/>
            <a:ext cx="482400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Calibri"/>
              </a:rPr>
              <a:t>С одной стороны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, академические традиции, в которых есть место для рефлексии и исследований, </a:t>
            </a:r>
            <a:r>
              <a:rPr b="0" i="1" lang="ru-RU" sz="1800" spc="-1" strike="noStrike">
                <a:solidFill>
                  <a:schemeClr val="dk1"/>
                </a:solidFill>
                <a:latin typeface="Calibri"/>
              </a:rPr>
              <a:t>с другой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— традиции профессионального образования, нацеленного на приобретение практических умений, а также навыков исполнительского мастерства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a02a1d"/>
                </a:solidFill>
                <a:latin typeface="Calibri"/>
              </a:rPr>
              <a:t>Самым важным критерием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на ближайшее десятилетие европейские и российские респонденты назвали </a:t>
            </a:r>
            <a:r>
              <a:rPr b="1" lang="ru-RU" sz="1800" spc="-1" strike="noStrike">
                <a:solidFill>
                  <a:srgbClr val="a02a1d"/>
                </a:solidFill>
                <a:latin typeface="Calibri"/>
              </a:rPr>
              <a:t>качество транслируемой журналистами информации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Не видят перспектив у «скоростной журналистики»,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9"/>
          <p:cNvSpPr/>
          <p:nvPr/>
        </p:nvSpPr>
        <p:spPr>
          <a:xfrm>
            <a:off x="5004000" y="987480"/>
            <a:ext cx="41396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a02a1d"/>
                </a:solidFill>
                <a:latin typeface="Calibri"/>
              </a:rPr>
              <a:t>Фактчекинг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-  умение проверять подлинность аккаунта в социальных сетях, анализ метаданных снимка, верификация по месту и времени создания видео и т. д.).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исследователи выделяют четыре основных элемента фактчекинга в социальных медиа: происхождение (оригинальность контента), источник (кто загрузил), дата (когда создан) и локация (где создан)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8236F0-A4C6-4190-AB7C-BC992D5501B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a02a1d"/>
                </a:solidFill>
                <a:latin typeface="Calibri"/>
              </a:rPr>
              <a:t>Ресурсы гуманизма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79640" y="1419480"/>
            <a:ext cx="4104000" cy="267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Системы уже в настоящее время демонстрируют способность саморазвиваться и самосовершенствоваться, и </a:t>
            </a:r>
            <a:r>
              <a:rPr b="1" lang="ru-RU" sz="20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индивид им просто не нужен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79640" y="833040"/>
            <a:ext cx="27360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Проблема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TextBox 6"/>
          <p:cNvSpPr/>
          <p:nvPr/>
        </p:nvSpPr>
        <p:spPr>
          <a:xfrm>
            <a:off x="3934440" y="1449360"/>
            <a:ext cx="5030640" cy="374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Предмет – место человека в пространстве и времени в широком онтологическом истолковании, включая когнитивные социально-политические, психоэстетические, культурологические фреймы.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5e7076"/>
                </a:solidFill>
                <a:latin typeface="Calibri"/>
              </a:rPr>
              <a:t>Человек </a:t>
            </a: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должен рассматривается не как продуцент в цепи 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ножества технологических продуцирующих элементов, а как индивид, обладающий когнитивным опытом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8"/>
          <p:cNvSpPr/>
          <p:nvPr/>
        </p:nvSpPr>
        <p:spPr>
          <a:xfrm>
            <a:off x="5220000" y="807840"/>
            <a:ext cx="2952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5e7076"/>
                </a:solidFill>
                <a:latin typeface="Calibri"/>
              </a:rPr>
              <a:t>Решение  - понять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0"/>
          <p:cNvSpPr/>
          <p:nvPr/>
        </p:nvSpPr>
        <p:spPr>
          <a:xfrm flipV="1" rot="10800000">
            <a:off x="179280" y="3369240"/>
            <a:ext cx="3755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человек в медиа </a:t>
            </a:r>
            <a:r>
              <a:rPr b="0" lang="ru-RU" sz="18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должен обрести  достойный его экзистенциального значения статус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CDDA472-77DA-4088-B70F-9C311AE7672A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Актуальны всегда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70" lnSpcReduction="20000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Включенность в международный академический контекст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Этика преподавательского сообщества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Синергетическое единство навыков вдохновения и дисциплины в проектных группах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Интегральный  интеллект и комбинированные человеко-машинные формы взаимодействия в творческом коллективе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Использование  методов коллективного принятия решений (создание роботов). Чат-ботов и т.д.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e7076"/>
                </a:solidFill>
                <a:latin typeface="Calibri"/>
              </a:rPr>
              <a:t>Непрерывный рост специалиста, пополнение знаний и умений, ответственное выполнение заданий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Синтетические медиа (доверие, прозрачность, этика и постправда) 3. Влияние трансмедийных и иммерсивных технологий 4. Социальная ответственность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Компетентность  и  эрудиция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213C662-CC47-456D-86C4-60B16BDD59A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Вызовы и ответы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4133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Arial"/>
              </a:rPr>
              <a:t>Выстраивание антропологической парадигмы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Arial"/>
              </a:rPr>
              <a:t>Приверженность  традиционным академическим ценностям (критическое мышление, академическая свобода, преданность  интересам подлинного   знания, признание научным и  журналистским сообществом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Фокус деятельности будущих журналистов сдвигается с технической реализации профессиональных задач на разработку стратегий, анализ  больших данных, создание глубоких смыслов и лучшее понимание аудитории (всех ее сегментов)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Необходимость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03AA77-9DE3-4763-88FE-C2939DED74B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813672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Психология и   нейронауки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1218" lnSpcReduction="10000"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3333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33300"/>
                </a:solidFill>
                <a:latin typeface="Calibri"/>
              </a:rPr>
              <a:t>Привлечение нейронаучных концепций в педагогику и образование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3333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33300"/>
                </a:solidFill>
                <a:latin typeface="Calibri"/>
                <a:ea typeface="Times New Roman"/>
              </a:rPr>
              <a:t>Психология изучает поведение, в то время как нейронаука/нейробиология - это изучение механизмов мозга, лежащих в основе поведения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3333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33300"/>
                </a:solidFill>
                <a:latin typeface="Calibri"/>
                <a:ea typeface="Times New Roman"/>
              </a:rPr>
              <a:t>Будущий журналист должен  не только получить новый результат, но и раскрыть содержание мыслительного процесса, который привел к такому результату. Формирование этой способности является целью обучения в Университете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  <a:ea typeface="Times New Roman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3333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33300"/>
                </a:solidFill>
                <a:latin typeface="Calibri"/>
                <a:ea typeface="Times New Roman"/>
              </a:rPr>
              <a:t>Изучение ментальных пространств, позволяющих адекватно моделировать процесс языкового восприятия. Использование в учебном процесселогические модели, как фреймы, гештальты и сценарии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Границы применения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96ECC07-39C0-4D74-A613-2BEBF4F9A97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7560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ИИ – партнер или будущая угроза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4133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❑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реальный опыт использования ИИ оказывается далёк от созидательных ожиданий.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❑ 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Пользовательское поведение становится источником неаутентичных, искажённых образов в сети.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❑ 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Через несколько лет генеративные нейросети займут первое место по генерации мусорного контента. 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</a:rPr>
              <a:t>https://ru.valdaiclub.com/a/highlights/ii-spam-i-krizis-tsifrovogo-doveriya/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❑ 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Мы сталкиваемся с рисками, более страшными, чем эксплуатация, – со своей ненужностью (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</a:rPr>
              <a:t>https://incrussia.ru/news/tochka-nevozvrata/).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Риски применения ИИ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AC2F4C-9247-43F2-88B0-6CAB32A2B41A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361044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СПбГУ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" name="Рисунок 6" descr=""/>
          <p:cNvPicPr/>
          <p:nvPr/>
        </p:nvPicPr>
        <p:blipFill>
          <a:blip r:embed="rId1"/>
          <a:stretch/>
        </p:blipFill>
        <p:spPr>
          <a:xfrm>
            <a:off x="470160" y="1203480"/>
            <a:ext cx="8624880" cy="287676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8240" y="1419480"/>
            <a:ext cx="8979480" cy="324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ctr"/>
            <a:endParaRPr b="0" lang="ru-RU" sz="2400" spc="-1" strike="noStrike">
              <a:solidFill>
                <a:srgbClr val="5e7076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839"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a02a1d"/>
                </a:solidFill>
                <a:latin typeface="Calibri"/>
              </a:rPr>
              <a:t>Институт «Высшая школа журналистики  и массовой коммуникации»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7070EE-CCF1-43F1-A6C8-4C489C2445B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95640" y="267480"/>
            <a:ext cx="7992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Илон Маск, Стив Возняк, Эндрю Янг: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Ученые предлагают объявить мораторий на обучение нейронных сетей, пока ситуация не вышла из-под контроля https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</a:rPr>
              <a:t>://www.kp.ru/daily/27484/4741304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/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призывают приостановить обучение нейросетей мощнее GPT-4. ❑ Пауза необходима, чтобы сформировать стандарты применения ИИ, законодательство и контролирующие органы. https://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</a:rPr>
              <a:t>habr.com/ru/companies/teamly/articles/793100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Предупреждение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655602-07DC-477D-B188-827DA4C53D0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6624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Журналистское воздействие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взглянуть на журналистское воздействие не только как на процесс внесения идеологического знания в массовое сознание, но и как на процесс взаимодействия сознаний, при котором установки превращаются в убеждения, чувства, волеизъявления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Когнитивистская интерпретация предмета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4C493B2-258D-4FEF-8BBC-CDDB696B2A2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3640" y="771480"/>
            <a:ext cx="7774200" cy="388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</a:rPr>
              <a:t>Спасибо за внимание!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323640" y="689040"/>
            <a:ext cx="399528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5e7076"/>
                </a:solidFill>
                <a:latin typeface="Calibri"/>
              </a:rPr>
              <a:t>Мисонжников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5e7076"/>
                </a:solidFill>
                <a:latin typeface="Calibri"/>
              </a:rPr>
              <a:t>Борис Яковлевич,  профессор СПбГУ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title"/>
          </p:nvPr>
        </p:nvSpPr>
        <p:spPr>
          <a:xfrm>
            <a:off x="323640" y="123480"/>
            <a:ext cx="8496720" cy="56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br>
              <a:rPr sz="2800"/>
            </a:b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Основные недостатки медиаобразования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5" name="Рисунок 1" descr=""/>
          <p:cNvPicPr/>
          <p:nvPr/>
        </p:nvPicPr>
        <p:blipFill>
          <a:blip r:embed="rId1"/>
          <a:stretch/>
        </p:blipFill>
        <p:spPr>
          <a:xfrm>
            <a:off x="323640" y="1345320"/>
            <a:ext cx="3792600" cy="2740680"/>
          </a:xfrm>
          <a:prstGeom prst="rect">
            <a:avLst/>
          </a:prstGeom>
          <a:ln w="0">
            <a:noFill/>
          </a:ln>
        </p:spPr>
      </p:pic>
      <p:sp>
        <p:nvSpPr>
          <p:cNvPr id="26" name="TextBox 6"/>
          <p:cNvSpPr/>
          <p:nvPr/>
        </p:nvSpPr>
        <p:spPr>
          <a:xfrm>
            <a:off x="4428000" y="689040"/>
            <a:ext cx="450108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333300"/>
                </a:solidFill>
                <a:latin typeface="Calibri"/>
              </a:rPr>
              <a:t>Область гуманитарного знания стала терять своего основного фигуранта – человека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. Гуманитарные науки когда-то создавались именно как науки, главным субъектом и объектом которых был именно </a:t>
            </a: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человек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, поскольку humanus – человеческий. Причем во главу угла ставилась не его биологическая аутентичность, хотя и это имеет важнейшее значение, а сфера его интеллектуальной и общественной деятельности, рассматривались проблемы </a:t>
            </a:r>
            <a:r>
              <a:rPr b="0" lang="ru-RU" sz="1800" spc="-1" strike="noStrike">
                <a:solidFill>
                  <a:srgbClr val="a02a1d"/>
                </a:solidFill>
                <a:latin typeface="Calibri"/>
              </a:rPr>
              <a:t>духовного и созидательного творчества, познавательная и мировоззренческая стороны 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экзистенции.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56224E-3E1D-4514-8645-D2DBC6DFFCD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5640" y="267480"/>
            <a:ext cx="6912360" cy="3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a02a1d"/>
                </a:solidFill>
                <a:latin typeface="Calibri"/>
              </a:rPr>
              <a:t>Что необходимо преодолеть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234000" y="689040"/>
            <a:ext cx="6336720" cy="375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35819" lnSpcReduction="10000"/>
          </a:bodyPr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Отношение к вузу как к производству, коммерческой структуре, которая порождает нездоровую конкуренция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Различие в подходах модернизации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 </a:t>
            </a: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Столкновение культур – корпоративной и академической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Потеря ценности педагогической профессии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Новые журналисты все более погружаются   процессы регулирования коммуникацией и навигации в мультимедийном мире 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Резкая смена генерации преподавателей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Интервенция новых профессиональных представлений и стандартов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901"/>
              </a:spcBef>
              <a:buClr>
                <a:srgbClr val="5e7076"/>
              </a:buClr>
              <a:buFont typeface="Arial"/>
              <a:buChar char="•"/>
            </a:pPr>
            <a:r>
              <a:rPr b="0" lang="ru-RU" sz="4500" spc="-1" strike="noStrike">
                <a:solidFill>
                  <a:srgbClr val="5e7076"/>
                </a:solidFill>
                <a:latin typeface="Calibri"/>
              </a:rPr>
              <a:t>Целевая установка – заработок (монетизация труда не служение, а нереализованные материальные) </a:t>
            </a:r>
            <a:endParaRPr b="0" lang="ru-RU" sz="45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796720" y="1203480"/>
            <a:ext cx="647640" cy="21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4994"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Недостатки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0" name="Рисунок 5" descr=""/>
          <p:cNvPicPr/>
          <p:nvPr/>
        </p:nvPicPr>
        <p:blipFill>
          <a:blip r:embed="rId1"/>
          <a:stretch/>
        </p:blipFill>
        <p:spPr>
          <a:xfrm>
            <a:off x="6704640" y="1203480"/>
            <a:ext cx="2088000" cy="2088000"/>
          </a:xfrm>
          <a:prstGeom prst="rect">
            <a:avLst/>
          </a:prstGeom>
          <a:ln w="0">
            <a:noFill/>
          </a:ln>
        </p:spPr>
      </p:pic>
      <p:sp>
        <p:nvSpPr>
          <p:cNvPr id="31" name="TextBox 7"/>
          <p:cNvSpPr/>
          <p:nvPr/>
        </p:nvSpPr>
        <p:spPr>
          <a:xfrm flipV="1" rot="9603600">
            <a:off x="6459480" y="3432240"/>
            <a:ext cx="2637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a02a1d"/>
                </a:solidFill>
                <a:latin typeface="Calibri"/>
              </a:rPr>
              <a:t>Сергей Григорьевич Корконосенко, СПбГУ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65078F6-8A98-486F-AAFC-B5FB5D3EC30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5256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Сравнение исследований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388800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058" lnSpcReduction="10000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a02a1d"/>
                </a:solidFill>
                <a:latin typeface="Calibri"/>
              </a:rPr>
              <a:t>Российские исследования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1. Цифровая трансформация и алгоритмические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коммуникации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2. Синтетические медиа (доверие,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прозрачность, этика и постправда)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3. Влияние трансмедийных и иммерсивных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технологий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4. Социальная ответственность (ESG, Purposedriven PR)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5. Медленный PR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6058" lnSpcReduction="10000"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Новое в российских и зарубежных исследованиях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2025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TextBox 6"/>
          <p:cNvSpPr/>
          <p:nvPr/>
        </p:nvSpPr>
        <p:spPr>
          <a:xfrm>
            <a:off x="3780000" y="1581480"/>
            <a:ext cx="374400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a02a1d"/>
                </a:solidFill>
                <a:latin typeface="Calibri"/>
              </a:rPr>
              <a:t>❑ </a:t>
            </a:r>
            <a:r>
              <a:rPr b="1" lang="ru-RU" sz="1800" spc="-1" strike="noStrike">
                <a:solidFill>
                  <a:srgbClr val="a02a1d"/>
                </a:solidFill>
                <a:latin typeface="Calibri"/>
              </a:rPr>
              <a:t>Зарубежные исследования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1. Нейрометрические измерения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2. Инфлюенсеры и виртуальные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персонажи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3. Инклюзивность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4. Эко-коммуникации и фрейминг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устойчивости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5. Конфиденциальность,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персонализация и раскрытие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функционала 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10"/>
          <p:cNvSpPr/>
          <p:nvPr/>
        </p:nvSpPr>
        <p:spPr>
          <a:xfrm>
            <a:off x="6876360" y="833040"/>
            <a:ext cx="22672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a02a1d"/>
                </a:solidFill>
                <a:latin typeface="Calibri"/>
              </a:rPr>
              <a:t>Быкова Елена Владимировна, доцент СПбГУ (исследования)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" name="Рисунок 11" descr=""/>
          <p:cNvPicPr/>
          <p:nvPr/>
        </p:nvPicPr>
        <p:blipFill>
          <a:blip r:embed="rId1"/>
          <a:stretch/>
        </p:blipFill>
        <p:spPr>
          <a:xfrm>
            <a:off x="7241400" y="1641960"/>
            <a:ext cx="1780200" cy="17802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D5C2F37-9450-4901-B8B6-48B0CECE0D6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323640" y="1203480"/>
            <a:ext cx="4608000" cy="34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ru-RU" sz="2400" spc="-1" strike="noStrike">
                <a:solidFill>
                  <a:srgbClr val="a02a1d"/>
                </a:solidFill>
                <a:latin typeface="Calibri"/>
              </a:rPr>
              <a:t>Как вузам подготовить кадры для цифровой трансформации коммуникации?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На 15 образовательных программах – бакалавриата, магистратуры, аспирантуры докторантуры – у нас учатся почти </a:t>
            </a:r>
            <a:r>
              <a:rPr b="1" lang="ru-RU" sz="2400" spc="-1" strike="noStrike">
                <a:solidFill>
                  <a:srgbClr val="5e7076"/>
                </a:solidFill>
                <a:latin typeface="Calibri"/>
              </a:rPr>
              <a:t>две тысячи студентов</a:t>
            </a: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323640" y="267480"/>
            <a:ext cx="8064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Образовательный суверенитет: ключевой вопрос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0" name="Рисунок 6" descr=""/>
          <p:cNvPicPr/>
          <p:nvPr/>
        </p:nvPicPr>
        <p:blipFill>
          <a:blip r:embed="rId1"/>
          <a:stretch/>
        </p:blipFill>
        <p:spPr>
          <a:xfrm>
            <a:off x="4572000" y="1005480"/>
            <a:ext cx="4571640" cy="3222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3C49EA1-7D37-4BD8-BA84-90CDF40972D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323640" y="771480"/>
            <a:ext cx="8704440" cy="388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algn="just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23640" y="267480"/>
            <a:ext cx="5256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Методические  объединения</a:t>
            </a:r>
            <a:br>
              <a:rPr sz="2800"/>
            </a:b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文本框 1"/>
          <p:cNvSpPr/>
          <p:nvPr/>
        </p:nvSpPr>
        <p:spPr>
          <a:xfrm>
            <a:off x="115560" y="771480"/>
            <a:ext cx="9416160" cy="40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a02a1d"/>
                </a:solidFill>
                <a:latin typeface="Calibri"/>
              </a:rPr>
              <a:t>Совет образовательной программы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— совещательный орган, созданный для повышения эффективности обучения по основной образовательной программе, контроля над качеством реализации программы и выработки стратегии развития программы.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Совет формируется из числа ведущих российских и зарубежных ученых и представителей работодателей и профессиональных сообществ, в том числе научно-педагогических работников СПбГУ.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 Советы входят</a:t>
            </a:r>
            <a:r>
              <a:rPr b="1" lang="ru-RU" sz="2000" spc="-1" strike="noStrike">
                <a:solidFill>
                  <a:srgbClr val="a02a1d"/>
                </a:solidFill>
                <a:latin typeface="Calibri"/>
              </a:rPr>
              <a:t>: Дмитрий Юрьевич Шерих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, председатель Санкт-Петербургского отделения Союза журналистов РФ, главный редактор газеты «Санкт-Петербургские ведомости» </a:t>
            </a:r>
            <a:r>
              <a:rPr b="1" lang="ru-RU" sz="2000" spc="-1" strike="noStrike">
                <a:solidFill>
                  <a:srgbClr val="a02a1d"/>
                </a:solidFill>
                <a:latin typeface="Calibri"/>
              </a:rPr>
              <a:t>Ольга Валерьевна Мартисова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, директор Санкт-Петербургского филиала Межгосударственной телекомпании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Times New Roman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2499B3-88CD-46CF-A6A0-14CF4BE5AC1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323640" y="843480"/>
            <a:ext cx="4752000" cy="381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0381" lnSpcReduction="10000"/>
          </a:bodyPr>
          <a:p>
            <a:pPr algn="just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a02a1d"/>
                </a:solidFill>
                <a:latin typeface="Calibri"/>
              </a:rPr>
              <a:t>Клиника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5e7076"/>
                </a:solidFill>
                <a:latin typeface="Calibri"/>
              </a:rPr>
              <a:t>Цель</a:t>
            </a: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  – подготовить конкурентоспособных специалистов, которые будут востребованы у профессионального медиасообщества благодаря стартовому портфолио и набору необходимых профессиональных компетенций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5e7076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предполагает очный формат прохождения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5e7076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ориентирована на создание аудио и видео контента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5e7076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5e7076"/>
                </a:solidFill>
                <a:latin typeface="Calibri"/>
              </a:rPr>
              <a:t>включает возможность работы над фоторепортажами, графическими форматами (плакаты, буклеты, афиши) и текстовыми материалами (статьи)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23400" y="209880"/>
            <a:ext cx="860400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Проектно-ориентированная деятельность (Медиацентр)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1"/>
          <a:stretch/>
        </p:blipFill>
        <p:spPr>
          <a:xfrm>
            <a:off x="5220000" y="1167480"/>
            <a:ext cx="3750840" cy="2808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3DE8B5-D0F3-4828-A04B-0B17D1AA59A2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23640" y="267480"/>
            <a:ext cx="7632360" cy="42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Общие принципы подготовки специалиста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323640" y="1419480"/>
            <a:ext cx="8704440" cy="302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465" lnSpcReduction="20000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критическое и творческое отношение к делу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деятельное отношение к жизни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осознание гуманистических идеалов и общероссийских ценностей в общественной жизни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479"/>
              </a:spcBef>
              <a:buClr>
                <a:srgbClr val="5e7076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5e7076"/>
                </a:solidFill>
                <a:latin typeface="Calibri"/>
              </a:rPr>
              <a:t>умение действовать в соответствии с этическими нормами, конструктивно преобразовывая действительность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Освоение технологий и средств коммуникации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chemeClr val="lt1">
                    <a:lumMod val="50000"/>
                  </a:schemeClr>
                </a:solidFill>
                <a:latin typeface="Calibri"/>
              </a:rPr>
              <a:t>развитие творческих способностей и профессионального самоопределения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a02a1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400" spc="-1" strike="noStrike">
                <a:solidFill>
                  <a:srgbClr val="a02a1d"/>
                </a:solidFill>
                <a:latin typeface="Calibri"/>
              </a:rPr>
              <a:t>Человекоцентричность,  пространство выбора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323280" y="833040"/>
            <a:ext cx="8704800" cy="5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e7076"/>
                </a:solidFill>
                <a:latin typeface="Calibri"/>
              </a:rPr>
              <a:t>Формирование социальной активности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513BA22-FBC9-481E-96D7-244E029C8DED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Application>LibreOffice/24.2.6.2$Linux_X86_64 LibreOffice_project/420$Build-2</Application>
  <AppVersion>15.0000</AppVersion>
  <Words>1704</Words>
  <Paragraphs>208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2015-06-15T09:44:00Z</dcterms:created>
  <dc:creator>Баранова Ольга Владимировна</dc:creator>
  <dc:description/>
  <dc:language>ru-RU</dc:language>
  <cp:lastModifiedBy/>
  <dcterms:modified xsi:type="dcterms:W3CDTF">2026-02-25T15:23:05Z</dcterms:modified>
  <cp:revision>85</cp:revision>
  <dc:subject/>
  <dc:title>Заголовок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0x010100D692D3013A6F8848A901F05A91894DE6</vt:lpwstr>
  </property>
  <property fmtid="{D5CDD505-2E9C-101B-9397-08002B2CF9AE}" pid="3" name="ICV">
    <vt:lpwstr>C26FEE099CE24264A94022B49A8E196D</vt:lpwstr>
  </property>
  <property fmtid="{D5CDD505-2E9C-101B-9397-08002B2CF9AE}" pid="4" name="KSOProductBuildVer">
    <vt:lpwstr>2052-11.1.0.11294</vt:lpwstr>
  </property>
  <property fmtid="{D5CDD505-2E9C-101B-9397-08002B2CF9AE}" pid="5" name="PresentationFormat">
    <vt:lpwstr>Экран (16:9)</vt:lpwstr>
  </property>
  <property fmtid="{D5CDD505-2E9C-101B-9397-08002B2CF9AE}" pid="6" name="Slides">
    <vt:i4>26</vt:i4>
  </property>
</Properties>
</file>